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Lst>
  <p:sldIdLst>
    <p:sldId id="256" r:id="rId5"/>
    <p:sldId id="266" r:id="rId6"/>
    <p:sldId id="290" r:id="rId7"/>
    <p:sldId id="281" r:id="rId8"/>
    <p:sldId id="283" r:id="rId9"/>
    <p:sldId id="284" r:id="rId10"/>
    <p:sldId id="293" r:id="rId11"/>
    <p:sldId id="295" r:id="rId12"/>
    <p:sldId id="296" r:id="rId13"/>
    <p:sldId id="289" r:id="rId14"/>
    <p:sldId id="287" r:id="rId15"/>
    <p:sldId id="319" r:id="rId16"/>
    <p:sldId id="317" r:id="rId17"/>
    <p:sldId id="320" r:id="rId18"/>
    <p:sldId id="311" r:id="rId19"/>
    <p:sldId id="302" r:id="rId20"/>
    <p:sldId id="312" r:id="rId21"/>
    <p:sldId id="313" r:id="rId22"/>
    <p:sldId id="267" r:id="rId23"/>
    <p:sldId id="297" r:id="rId24"/>
    <p:sldId id="310" r:id="rId25"/>
    <p:sldId id="322" r:id="rId26"/>
    <p:sldId id="323" r:id="rId27"/>
    <p:sldId id="324" r:id="rId28"/>
    <p:sldId id="321" r:id="rId29"/>
    <p:sldId id="315" r:id="rId30"/>
    <p:sldId id="273" r:id="rId31"/>
    <p:sldId id="275" r:id="rId32"/>
    <p:sldId id="307" r:id="rId33"/>
    <p:sldId id="308" r:id="rId34"/>
    <p:sldId id="277" r:id="rId35"/>
    <p:sldId id="278" r:id="rId36"/>
    <p:sldId id="279" r:id="rId37"/>
    <p:sldId id="304" r:id="rId38"/>
    <p:sldId id="303" r:id="rId39"/>
    <p:sldId id="318" r:id="rId40"/>
    <p:sldId id="328" r:id="rId41"/>
    <p:sldId id="305" r:id="rId42"/>
    <p:sldId id="306" r:id="rId43"/>
    <p:sldId id="271" r:id="rId44"/>
    <p:sldId id="261" r:id="rId45"/>
    <p:sldId id="260" r:id="rId46"/>
    <p:sldId id="269" r:id="rId47"/>
    <p:sldId id="327" r:id="rId48"/>
    <p:sldId id="265" r:id="rId49"/>
    <p:sldId id="258" r:id="rId50"/>
    <p:sldId id="264" r:id="rId51"/>
    <p:sldId id="291" r:id="rId52"/>
    <p:sldId id="301" r:id="rId53"/>
    <p:sldId id="309" r:id="rId54"/>
    <p:sldId id="329" r:id="rId55"/>
    <p:sldId id="298" r:id="rId56"/>
    <p:sldId id="299" r:id="rId57"/>
    <p:sldId id="300"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FFCCCC"/>
    <a:srgbClr val="9BFB65"/>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7" autoAdjust="0"/>
    <p:restoredTop sz="94660"/>
  </p:normalViewPr>
  <p:slideViewPr>
    <p:cSldViewPr snapToGrid="0">
      <p:cViewPr varScale="1">
        <p:scale>
          <a:sx n="92" d="100"/>
          <a:sy n="92" d="100"/>
        </p:scale>
        <p:origin x="13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E03B447A-AD01-4F92-B22C-3523C2285F86}" type="datetimeFigureOut">
              <a:rPr lang="hu-HU" smtClean="0"/>
              <a:t>2017.09.18.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C4AB8FE-3E87-4682-B383-82880F3B5EA5}" type="slidenum">
              <a:rPr lang="hu-HU" smtClean="0"/>
              <a:t>‹#›</a:t>
            </a:fld>
            <a:endParaRPr lang="hu-HU"/>
          </a:p>
        </p:txBody>
      </p:sp>
    </p:spTree>
    <p:extLst>
      <p:ext uri="{BB962C8B-B14F-4D97-AF65-F5344CB8AC3E}">
        <p14:creationId xmlns:p14="http://schemas.microsoft.com/office/powerpoint/2010/main" val="518726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E03B447A-AD01-4F92-B22C-3523C2285F86}" type="datetimeFigureOut">
              <a:rPr lang="hu-HU" smtClean="0"/>
              <a:t>2017.09.18.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C4AB8FE-3E87-4682-B383-82880F3B5EA5}" type="slidenum">
              <a:rPr lang="hu-HU" smtClean="0"/>
              <a:t>‹#›</a:t>
            </a:fld>
            <a:endParaRPr lang="hu-HU"/>
          </a:p>
        </p:txBody>
      </p:sp>
    </p:spTree>
    <p:extLst>
      <p:ext uri="{BB962C8B-B14F-4D97-AF65-F5344CB8AC3E}">
        <p14:creationId xmlns:p14="http://schemas.microsoft.com/office/powerpoint/2010/main" val="1432267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E03B447A-AD01-4F92-B22C-3523C2285F86}" type="datetimeFigureOut">
              <a:rPr lang="hu-HU" smtClean="0"/>
              <a:t>2017.09.18.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C4AB8FE-3E87-4682-B383-82880F3B5EA5}" type="slidenum">
              <a:rPr lang="hu-HU" smtClean="0"/>
              <a:t>‹#›</a:t>
            </a:fld>
            <a:endParaRPr lang="hu-HU"/>
          </a:p>
        </p:txBody>
      </p:sp>
    </p:spTree>
    <p:extLst>
      <p:ext uri="{BB962C8B-B14F-4D97-AF65-F5344CB8AC3E}">
        <p14:creationId xmlns:p14="http://schemas.microsoft.com/office/powerpoint/2010/main" val="459333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2F358284-A977-4189-B36B-0B1F3D73E74A}"/>
              </a:ext>
            </a:extLst>
          </p:cNvPr>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xmlns="" id="{8328D888-412E-4D95-A63D-30F77E4E0E5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xmlns="" id="{7B36B4F7-0D61-40C9-83D8-2FF78077BD9E}"/>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xmlns="" id="{9AAB9AD3-4E42-42F0-842E-E536378C2D83}"/>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xmlns="" id="{AF49025A-4605-46C2-900B-55F7E0B80C4B}"/>
              </a:ext>
            </a:extLst>
          </p:cNvPr>
          <p:cNvSpPr>
            <a:spLocks noGrp="1"/>
          </p:cNvSpPr>
          <p:nvPr>
            <p:ph type="sldNum" sz="quarter" idx="12"/>
          </p:nvPr>
        </p:nvSpPr>
        <p:spPr/>
        <p:txBody>
          <a:bodyPr/>
          <a:lstStyle>
            <a:lvl1pPr>
              <a:defRPr/>
            </a:lvl1pPr>
          </a:lstStyle>
          <a:p>
            <a:fld id="{5905AA49-BF13-4634-8B66-2AD0D2BAE8D5}" type="slidenum">
              <a:rPr lang="hu-HU" altLang="hu-HU"/>
              <a:pPr/>
              <a:t>‹#›</a:t>
            </a:fld>
            <a:endParaRPr lang="hu-HU" altLang="hu-HU"/>
          </a:p>
        </p:txBody>
      </p:sp>
    </p:spTree>
    <p:extLst>
      <p:ext uri="{BB962C8B-B14F-4D97-AF65-F5344CB8AC3E}">
        <p14:creationId xmlns:p14="http://schemas.microsoft.com/office/powerpoint/2010/main" val="1398062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F2D005C9-F4AB-4A02-8E75-EE16E358B543}"/>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CA7CCCEC-166A-4BD3-908E-8DEE336650C9}"/>
              </a:ext>
            </a:extLst>
          </p:cNvPr>
          <p:cNvSpPr>
            <a:spLocks noGrp="1"/>
          </p:cNvSpPr>
          <p:nvPr>
            <p:ph idx="1"/>
          </p:nvPr>
        </p:nvSpPr>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507D2205-C823-45FC-B441-3A27ECFACF36}"/>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xmlns="" id="{474CD2F0-51BB-465B-9FB4-1B2575AA85F1}"/>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xmlns="" id="{01335B26-AB17-4FD1-B336-AEBA3DA49B35}"/>
              </a:ext>
            </a:extLst>
          </p:cNvPr>
          <p:cNvSpPr>
            <a:spLocks noGrp="1"/>
          </p:cNvSpPr>
          <p:nvPr>
            <p:ph type="sldNum" sz="quarter" idx="12"/>
          </p:nvPr>
        </p:nvSpPr>
        <p:spPr/>
        <p:txBody>
          <a:bodyPr/>
          <a:lstStyle>
            <a:lvl1pPr>
              <a:defRPr/>
            </a:lvl1pPr>
          </a:lstStyle>
          <a:p>
            <a:fld id="{2B85BD78-FE5D-4519-85A6-B362F2D6969F}" type="slidenum">
              <a:rPr lang="hu-HU" altLang="hu-HU"/>
              <a:pPr/>
              <a:t>‹#›</a:t>
            </a:fld>
            <a:endParaRPr lang="hu-HU" altLang="hu-HU"/>
          </a:p>
        </p:txBody>
      </p:sp>
    </p:spTree>
    <p:extLst>
      <p:ext uri="{BB962C8B-B14F-4D97-AF65-F5344CB8AC3E}">
        <p14:creationId xmlns:p14="http://schemas.microsoft.com/office/powerpoint/2010/main" val="1054487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5B481A24-3213-4976-A678-52EBD8390CE7}"/>
              </a:ext>
            </a:extLst>
          </p:cNvPr>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xmlns="" id="{21495C63-C5B1-4483-B4CA-6421AD7BECA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Mintaszöveg-stílusok szerkesztése</a:t>
            </a:r>
          </a:p>
        </p:txBody>
      </p:sp>
      <p:sp>
        <p:nvSpPr>
          <p:cNvPr id="4" name="Dátum helye 3">
            <a:extLst>
              <a:ext uri="{FF2B5EF4-FFF2-40B4-BE49-F238E27FC236}">
                <a16:creationId xmlns:a16="http://schemas.microsoft.com/office/drawing/2014/main" xmlns="" id="{E9DDA339-08D5-47F2-AD70-850585BA1B9F}"/>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xmlns="" id="{AAD51A29-3E81-4AF6-BF0D-8D2E28A90D9E}"/>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xmlns="" id="{7FD5CA62-5390-4034-8542-3E05E23ED1DF}"/>
              </a:ext>
            </a:extLst>
          </p:cNvPr>
          <p:cNvSpPr>
            <a:spLocks noGrp="1"/>
          </p:cNvSpPr>
          <p:nvPr>
            <p:ph type="sldNum" sz="quarter" idx="12"/>
          </p:nvPr>
        </p:nvSpPr>
        <p:spPr/>
        <p:txBody>
          <a:bodyPr/>
          <a:lstStyle>
            <a:lvl1pPr>
              <a:defRPr/>
            </a:lvl1pPr>
          </a:lstStyle>
          <a:p>
            <a:fld id="{21F8793D-1229-44A0-81D9-358C8D5F0B39}" type="slidenum">
              <a:rPr lang="hu-HU" altLang="hu-HU"/>
              <a:pPr/>
              <a:t>‹#›</a:t>
            </a:fld>
            <a:endParaRPr lang="hu-HU" altLang="hu-HU"/>
          </a:p>
        </p:txBody>
      </p:sp>
    </p:spTree>
    <p:extLst>
      <p:ext uri="{BB962C8B-B14F-4D97-AF65-F5344CB8AC3E}">
        <p14:creationId xmlns:p14="http://schemas.microsoft.com/office/powerpoint/2010/main" val="1604348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3B8787A2-9159-4542-A97E-6F516ED12823}"/>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74593D39-ED27-4718-9D9D-4090B3799C67}"/>
              </a:ext>
            </a:extLst>
          </p:cNvPr>
          <p:cNvSpPr>
            <a:spLocks noGrp="1"/>
          </p:cNvSpPr>
          <p:nvPr>
            <p:ph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xmlns="" id="{348D2E1E-FA37-485C-A739-16A94C52A71A}"/>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xmlns="" id="{1A16E82E-0389-4E15-8FC0-C15BC5757156}"/>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xmlns="" id="{797E63FF-4B22-4423-9884-E29542D08A94}"/>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xmlns="" id="{416A0F4E-9C65-45D2-8E52-F7A2A2E9BE6F}"/>
              </a:ext>
            </a:extLst>
          </p:cNvPr>
          <p:cNvSpPr>
            <a:spLocks noGrp="1"/>
          </p:cNvSpPr>
          <p:nvPr>
            <p:ph type="sldNum" sz="quarter" idx="12"/>
          </p:nvPr>
        </p:nvSpPr>
        <p:spPr/>
        <p:txBody>
          <a:bodyPr/>
          <a:lstStyle>
            <a:lvl1pPr>
              <a:defRPr/>
            </a:lvl1pPr>
          </a:lstStyle>
          <a:p>
            <a:fld id="{3E3D6BB8-60D5-429B-974C-B26016254929}" type="slidenum">
              <a:rPr lang="hu-HU" altLang="hu-HU"/>
              <a:pPr/>
              <a:t>‹#›</a:t>
            </a:fld>
            <a:endParaRPr lang="hu-HU" altLang="hu-HU"/>
          </a:p>
        </p:txBody>
      </p:sp>
    </p:spTree>
    <p:extLst>
      <p:ext uri="{BB962C8B-B14F-4D97-AF65-F5344CB8AC3E}">
        <p14:creationId xmlns:p14="http://schemas.microsoft.com/office/powerpoint/2010/main" val="2259396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944C213D-234C-4957-A129-528850425B6E}"/>
              </a:ext>
            </a:extLst>
          </p:cNvPr>
          <p:cNvSpPr>
            <a:spLocks noGrp="1"/>
          </p:cNvSpPr>
          <p:nvPr>
            <p:ph type="title"/>
          </p:nvPr>
        </p:nvSpPr>
        <p:spPr>
          <a:xfrm>
            <a:off x="630238" y="365125"/>
            <a:ext cx="7886700" cy="1325563"/>
          </a:xfrm>
        </p:spPr>
        <p:txBody>
          <a:bodyPr/>
          <a:lstStyle/>
          <a:p>
            <a:r>
              <a:rPr lang="hu-HU"/>
              <a:t>Mintacím szerkesztése</a:t>
            </a:r>
          </a:p>
        </p:txBody>
      </p:sp>
      <p:sp>
        <p:nvSpPr>
          <p:cNvPr id="3" name="Szöveg helye 2">
            <a:extLst>
              <a:ext uri="{FF2B5EF4-FFF2-40B4-BE49-F238E27FC236}">
                <a16:creationId xmlns:a16="http://schemas.microsoft.com/office/drawing/2014/main" xmlns="" id="{FD95B939-AF9F-457D-9604-E7211A464B9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4" name="Tartalom helye 3">
            <a:extLst>
              <a:ext uri="{FF2B5EF4-FFF2-40B4-BE49-F238E27FC236}">
                <a16:creationId xmlns:a16="http://schemas.microsoft.com/office/drawing/2014/main" xmlns="" id="{BCE95454-C905-4D39-936A-B94A48994B20}"/>
              </a:ext>
            </a:extLst>
          </p:cNvPr>
          <p:cNvSpPr>
            <a:spLocks noGrp="1"/>
          </p:cNvSpPr>
          <p:nvPr>
            <p:ph sz="half" idx="2"/>
          </p:nvPr>
        </p:nvSpPr>
        <p:spPr>
          <a:xfrm>
            <a:off x="630238" y="2505075"/>
            <a:ext cx="3868737"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xmlns="" id="{7DB4F11C-5C91-4DB6-AE1F-1F11E90C5A9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6" name="Tartalom helye 5">
            <a:extLst>
              <a:ext uri="{FF2B5EF4-FFF2-40B4-BE49-F238E27FC236}">
                <a16:creationId xmlns:a16="http://schemas.microsoft.com/office/drawing/2014/main" xmlns="" id="{644E770E-F614-4FB1-9AD9-B4D1D872AD1B}"/>
              </a:ext>
            </a:extLst>
          </p:cNvPr>
          <p:cNvSpPr>
            <a:spLocks noGrp="1"/>
          </p:cNvSpPr>
          <p:nvPr>
            <p:ph sz="quarter" idx="4"/>
          </p:nvPr>
        </p:nvSpPr>
        <p:spPr>
          <a:xfrm>
            <a:off x="4629150" y="2505075"/>
            <a:ext cx="3887788"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xmlns="" id="{504DACA2-7B45-4705-B00D-157E04D27EFB}"/>
              </a:ext>
            </a:extLst>
          </p:cNvPr>
          <p:cNvSpPr>
            <a:spLocks noGrp="1"/>
          </p:cNvSpPr>
          <p:nvPr>
            <p:ph type="dt" sz="half" idx="10"/>
          </p:nvPr>
        </p:nvSpPr>
        <p:spPr/>
        <p:txBody>
          <a:bodyPr/>
          <a:lstStyle>
            <a:lvl1pPr>
              <a:defRPr/>
            </a:lvl1pPr>
          </a:lstStyle>
          <a:p>
            <a:endParaRPr lang="hu-HU" altLang="hu-HU"/>
          </a:p>
        </p:txBody>
      </p:sp>
      <p:sp>
        <p:nvSpPr>
          <p:cNvPr id="8" name="Élőláb helye 7">
            <a:extLst>
              <a:ext uri="{FF2B5EF4-FFF2-40B4-BE49-F238E27FC236}">
                <a16:creationId xmlns:a16="http://schemas.microsoft.com/office/drawing/2014/main" xmlns="" id="{3A7BE321-6887-4250-A568-225FDA352677}"/>
              </a:ext>
            </a:extLst>
          </p:cNvPr>
          <p:cNvSpPr>
            <a:spLocks noGrp="1"/>
          </p:cNvSpPr>
          <p:nvPr>
            <p:ph type="ftr" sz="quarter" idx="11"/>
          </p:nvPr>
        </p:nvSpPr>
        <p:spPr/>
        <p:txBody>
          <a:bodyPr/>
          <a:lstStyle>
            <a:lvl1pPr>
              <a:defRPr/>
            </a:lvl1pPr>
          </a:lstStyle>
          <a:p>
            <a:endParaRPr lang="hu-HU" altLang="hu-HU"/>
          </a:p>
        </p:txBody>
      </p:sp>
      <p:sp>
        <p:nvSpPr>
          <p:cNvPr id="9" name="Dia számának helye 8">
            <a:extLst>
              <a:ext uri="{FF2B5EF4-FFF2-40B4-BE49-F238E27FC236}">
                <a16:creationId xmlns:a16="http://schemas.microsoft.com/office/drawing/2014/main" xmlns="" id="{FC219BCD-5B40-48A1-9DE9-796E1602E992}"/>
              </a:ext>
            </a:extLst>
          </p:cNvPr>
          <p:cNvSpPr>
            <a:spLocks noGrp="1"/>
          </p:cNvSpPr>
          <p:nvPr>
            <p:ph type="sldNum" sz="quarter" idx="12"/>
          </p:nvPr>
        </p:nvSpPr>
        <p:spPr/>
        <p:txBody>
          <a:bodyPr/>
          <a:lstStyle>
            <a:lvl1pPr>
              <a:defRPr/>
            </a:lvl1pPr>
          </a:lstStyle>
          <a:p>
            <a:fld id="{829DF227-8AA9-4A32-84D2-937D6F6C0D52}" type="slidenum">
              <a:rPr lang="hu-HU" altLang="hu-HU"/>
              <a:pPr/>
              <a:t>‹#›</a:t>
            </a:fld>
            <a:endParaRPr lang="hu-HU" altLang="hu-HU"/>
          </a:p>
        </p:txBody>
      </p:sp>
    </p:spTree>
    <p:extLst>
      <p:ext uri="{BB962C8B-B14F-4D97-AF65-F5344CB8AC3E}">
        <p14:creationId xmlns:p14="http://schemas.microsoft.com/office/powerpoint/2010/main" val="2500687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3063A160-B8CE-46E6-A4C2-71D6CEAAE9FD}"/>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xmlns="" id="{A2439EF9-D834-4B15-9917-61D05E6CC42C}"/>
              </a:ext>
            </a:extLst>
          </p:cNvPr>
          <p:cNvSpPr>
            <a:spLocks noGrp="1"/>
          </p:cNvSpPr>
          <p:nvPr>
            <p:ph type="dt" sz="half" idx="10"/>
          </p:nvPr>
        </p:nvSpPr>
        <p:spPr/>
        <p:txBody>
          <a:bodyPr/>
          <a:lstStyle>
            <a:lvl1pPr>
              <a:defRPr/>
            </a:lvl1pPr>
          </a:lstStyle>
          <a:p>
            <a:endParaRPr lang="hu-HU" altLang="hu-HU"/>
          </a:p>
        </p:txBody>
      </p:sp>
      <p:sp>
        <p:nvSpPr>
          <p:cNvPr id="4" name="Élőláb helye 3">
            <a:extLst>
              <a:ext uri="{FF2B5EF4-FFF2-40B4-BE49-F238E27FC236}">
                <a16:creationId xmlns:a16="http://schemas.microsoft.com/office/drawing/2014/main" xmlns="" id="{CF60FE8A-2DCA-4726-8A0E-D4B93089B4F9}"/>
              </a:ext>
            </a:extLst>
          </p:cNvPr>
          <p:cNvSpPr>
            <a:spLocks noGrp="1"/>
          </p:cNvSpPr>
          <p:nvPr>
            <p:ph type="ftr" sz="quarter" idx="11"/>
          </p:nvPr>
        </p:nvSpPr>
        <p:spPr/>
        <p:txBody>
          <a:bodyPr/>
          <a:lstStyle>
            <a:lvl1pPr>
              <a:defRPr/>
            </a:lvl1pPr>
          </a:lstStyle>
          <a:p>
            <a:endParaRPr lang="hu-HU" altLang="hu-HU"/>
          </a:p>
        </p:txBody>
      </p:sp>
      <p:sp>
        <p:nvSpPr>
          <p:cNvPr id="5" name="Dia számának helye 4">
            <a:extLst>
              <a:ext uri="{FF2B5EF4-FFF2-40B4-BE49-F238E27FC236}">
                <a16:creationId xmlns:a16="http://schemas.microsoft.com/office/drawing/2014/main" xmlns="" id="{7704CA34-B2BB-4ED5-96EE-126D95B00F0C}"/>
              </a:ext>
            </a:extLst>
          </p:cNvPr>
          <p:cNvSpPr>
            <a:spLocks noGrp="1"/>
          </p:cNvSpPr>
          <p:nvPr>
            <p:ph type="sldNum" sz="quarter" idx="12"/>
          </p:nvPr>
        </p:nvSpPr>
        <p:spPr/>
        <p:txBody>
          <a:bodyPr/>
          <a:lstStyle>
            <a:lvl1pPr>
              <a:defRPr/>
            </a:lvl1pPr>
          </a:lstStyle>
          <a:p>
            <a:fld id="{D54EFB25-977B-454D-A4FA-2EDF9BAC3D08}" type="slidenum">
              <a:rPr lang="hu-HU" altLang="hu-HU"/>
              <a:pPr/>
              <a:t>‹#›</a:t>
            </a:fld>
            <a:endParaRPr lang="hu-HU" altLang="hu-HU"/>
          </a:p>
        </p:txBody>
      </p:sp>
    </p:spTree>
    <p:extLst>
      <p:ext uri="{BB962C8B-B14F-4D97-AF65-F5344CB8AC3E}">
        <p14:creationId xmlns:p14="http://schemas.microsoft.com/office/powerpoint/2010/main" val="2496721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xmlns="" id="{C19DBCE3-9685-4973-A762-F05BCCBBB823}"/>
              </a:ext>
            </a:extLst>
          </p:cNvPr>
          <p:cNvSpPr>
            <a:spLocks noGrp="1"/>
          </p:cNvSpPr>
          <p:nvPr>
            <p:ph type="dt" sz="half" idx="10"/>
          </p:nvPr>
        </p:nvSpPr>
        <p:spPr/>
        <p:txBody>
          <a:bodyPr/>
          <a:lstStyle>
            <a:lvl1pPr>
              <a:defRPr/>
            </a:lvl1pPr>
          </a:lstStyle>
          <a:p>
            <a:endParaRPr lang="hu-HU" altLang="hu-HU"/>
          </a:p>
        </p:txBody>
      </p:sp>
      <p:sp>
        <p:nvSpPr>
          <p:cNvPr id="3" name="Élőláb helye 2">
            <a:extLst>
              <a:ext uri="{FF2B5EF4-FFF2-40B4-BE49-F238E27FC236}">
                <a16:creationId xmlns:a16="http://schemas.microsoft.com/office/drawing/2014/main" xmlns="" id="{AE1198FB-4C5C-4E1E-9217-6C2D9E75086D}"/>
              </a:ext>
            </a:extLst>
          </p:cNvPr>
          <p:cNvSpPr>
            <a:spLocks noGrp="1"/>
          </p:cNvSpPr>
          <p:nvPr>
            <p:ph type="ftr" sz="quarter" idx="11"/>
          </p:nvPr>
        </p:nvSpPr>
        <p:spPr/>
        <p:txBody>
          <a:bodyPr/>
          <a:lstStyle>
            <a:lvl1pPr>
              <a:defRPr/>
            </a:lvl1pPr>
          </a:lstStyle>
          <a:p>
            <a:endParaRPr lang="hu-HU" altLang="hu-HU"/>
          </a:p>
        </p:txBody>
      </p:sp>
      <p:sp>
        <p:nvSpPr>
          <p:cNvPr id="4" name="Dia számának helye 3">
            <a:extLst>
              <a:ext uri="{FF2B5EF4-FFF2-40B4-BE49-F238E27FC236}">
                <a16:creationId xmlns:a16="http://schemas.microsoft.com/office/drawing/2014/main" xmlns="" id="{83260669-8EE1-4D99-98F3-5C02AFACA178}"/>
              </a:ext>
            </a:extLst>
          </p:cNvPr>
          <p:cNvSpPr>
            <a:spLocks noGrp="1"/>
          </p:cNvSpPr>
          <p:nvPr>
            <p:ph type="sldNum" sz="quarter" idx="12"/>
          </p:nvPr>
        </p:nvSpPr>
        <p:spPr/>
        <p:txBody>
          <a:bodyPr/>
          <a:lstStyle>
            <a:lvl1pPr>
              <a:defRPr/>
            </a:lvl1pPr>
          </a:lstStyle>
          <a:p>
            <a:fld id="{2B1C4BCD-88E0-4E6B-86F8-42AF5D5E7DE0}" type="slidenum">
              <a:rPr lang="hu-HU" altLang="hu-HU"/>
              <a:pPr/>
              <a:t>‹#›</a:t>
            </a:fld>
            <a:endParaRPr lang="hu-HU" altLang="hu-HU"/>
          </a:p>
        </p:txBody>
      </p:sp>
    </p:spTree>
    <p:extLst>
      <p:ext uri="{BB962C8B-B14F-4D97-AF65-F5344CB8AC3E}">
        <p14:creationId xmlns:p14="http://schemas.microsoft.com/office/powerpoint/2010/main" val="1226226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5D93588E-D290-4C47-8F16-7D2EE1DEB3F4}"/>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xmlns="" id="{F0979105-C372-407A-A6BD-9B26D4AA2E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xmlns="" id="{9219D32F-BCFF-4810-9FC6-F51D0413A63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xmlns="" id="{EFF75C12-51BE-46B6-AD04-847D85203CAD}"/>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xmlns="" id="{2729116A-19B2-4445-ADEF-5E476C041C85}"/>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xmlns="" id="{434386D1-AE03-434A-825C-060C4AEAFFDD}"/>
              </a:ext>
            </a:extLst>
          </p:cNvPr>
          <p:cNvSpPr>
            <a:spLocks noGrp="1"/>
          </p:cNvSpPr>
          <p:nvPr>
            <p:ph type="sldNum" sz="quarter" idx="12"/>
          </p:nvPr>
        </p:nvSpPr>
        <p:spPr/>
        <p:txBody>
          <a:bodyPr/>
          <a:lstStyle>
            <a:lvl1pPr>
              <a:defRPr/>
            </a:lvl1pPr>
          </a:lstStyle>
          <a:p>
            <a:fld id="{6E606393-4E11-4DCA-9FEB-C7AA5EE0683A}" type="slidenum">
              <a:rPr lang="hu-HU" altLang="hu-HU"/>
              <a:pPr/>
              <a:t>‹#›</a:t>
            </a:fld>
            <a:endParaRPr lang="hu-HU" altLang="hu-HU"/>
          </a:p>
        </p:txBody>
      </p:sp>
    </p:spTree>
    <p:extLst>
      <p:ext uri="{BB962C8B-B14F-4D97-AF65-F5344CB8AC3E}">
        <p14:creationId xmlns:p14="http://schemas.microsoft.com/office/powerpoint/2010/main" val="4010628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E03B447A-AD01-4F92-B22C-3523C2285F86}" type="datetimeFigureOut">
              <a:rPr lang="hu-HU" smtClean="0"/>
              <a:t>2017.09.18.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C4AB8FE-3E87-4682-B383-82880F3B5EA5}" type="slidenum">
              <a:rPr lang="hu-HU" smtClean="0"/>
              <a:t>‹#›</a:t>
            </a:fld>
            <a:endParaRPr lang="hu-HU"/>
          </a:p>
        </p:txBody>
      </p:sp>
    </p:spTree>
    <p:extLst>
      <p:ext uri="{BB962C8B-B14F-4D97-AF65-F5344CB8AC3E}">
        <p14:creationId xmlns:p14="http://schemas.microsoft.com/office/powerpoint/2010/main" val="3692541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FB51CF46-6546-4148-AE45-6B3FF1697B7A}"/>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xmlns="" id="{DED19B0B-B972-4510-A58A-B696D74E64F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xmlns="" id="{CB1FD42B-50ED-411D-AC98-91916F4C2A3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xmlns="" id="{80A72898-DF38-4310-8B36-87ABE6138EFC}"/>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xmlns="" id="{0DE5594F-7DEC-444C-8664-BAAE5BEE4B9D}"/>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xmlns="" id="{02FEA905-22D3-4C52-94FF-0B6CCA909A78}"/>
              </a:ext>
            </a:extLst>
          </p:cNvPr>
          <p:cNvSpPr>
            <a:spLocks noGrp="1"/>
          </p:cNvSpPr>
          <p:nvPr>
            <p:ph type="sldNum" sz="quarter" idx="12"/>
          </p:nvPr>
        </p:nvSpPr>
        <p:spPr/>
        <p:txBody>
          <a:bodyPr/>
          <a:lstStyle>
            <a:lvl1pPr>
              <a:defRPr/>
            </a:lvl1pPr>
          </a:lstStyle>
          <a:p>
            <a:fld id="{EEE596F0-A7CA-45CC-BE80-BE3B64C5B653}" type="slidenum">
              <a:rPr lang="hu-HU" altLang="hu-HU"/>
              <a:pPr/>
              <a:t>‹#›</a:t>
            </a:fld>
            <a:endParaRPr lang="hu-HU" altLang="hu-HU"/>
          </a:p>
        </p:txBody>
      </p:sp>
    </p:spTree>
    <p:extLst>
      <p:ext uri="{BB962C8B-B14F-4D97-AF65-F5344CB8AC3E}">
        <p14:creationId xmlns:p14="http://schemas.microsoft.com/office/powerpoint/2010/main" val="3961075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282398A2-8EBA-4F64-8078-4D89278B2305}"/>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xmlns="" id="{4394D65F-1517-44E1-BC48-62B060BC8C57}"/>
              </a:ext>
            </a:extLst>
          </p:cNvPr>
          <p:cNvSpPr>
            <a:spLocks noGrp="1"/>
          </p:cNvSpPr>
          <p:nvPr>
            <p:ph type="body" orient="vert" idx="1"/>
          </p:nvPr>
        </p:nvSpPr>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23DA3E8C-F031-436F-B687-5F1C43303506}"/>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xmlns="" id="{6589D4F9-0C4C-45E5-A067-05D10E174FD8}"/>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xmlns="" id="{4817B006-87BD-4A36-9B47-B3F2670588B1}"/>
              </a:ext>
            </a:extLst>
          </p:cNvPr>
          <p:cNvSpPr>
            <a:spLocks noGrp="1"/>
          </p:cNvSpPr>
          <p:nvPr>
            <p:ph type="sldNum" sz="quarter" idx="12"/>
          </p:nvPr>
        </p:nvSpPr>
        <p:spPr/>
        <p:txBody>
          <a:bodyPr/>
          <a:lstStyle>
            <a:lvl1pPr>
              <a:defRPr/>
            </a:lvl1pPr>
          </a:lstStyle>
          <a:p>
            <a:fld id="{5BABB868-6F2A-4FA6-8DDE-692754097C8A}" type="slidenum">
              <a:rPr lang="hu-HU" altLang="hu-HU"/>
              <a:pPr/>
              <a:t>‹#›</a:t>
            </a:fld>
            <a:endParaRPr lang="hu-HU" altLang="hu-HU"/>
          </a:p>
        </p:txBody>
      </p:sp>
    </p:spTree>
    <p:extLst>
      <p:ext uri="{BB962C8B-B14F-4D97-AF65-F5344CB8AC3E}">
        <p14:creationId xmlns:p14="http://schemas.microsoft.com/office/powerpoint/2010/main" val="813697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xmlns="" id="{4696D8CA-7D7C-4637-8401-3F05996EAB10}"/>
              </a:ext>
            </a:extLst>
          </p:cNvPr>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xmlns="" id="{5EF8F7F8-A634-4165-9A2A-AC727BAA7089}"/>
              </a:ext>
            </a:extLst>
          </p:cNvPr>
          <p:cNvSpPr>
            <a:spLocks noGrp="1"/>
          </p:cNvSpPr>
          <p:nvPr>
            <p:ph type="body" orient="vert" idx="1"/>
          </p:nvPr>
        </p:nvSpPr>
        <p:spPr>
          <a:xfrm>
            <a:off x="457200" y="274638"/>
            <a:ext cx="6019800" cy="5851525"/>
          </a:xfrm>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C23EB0C0-4E40-4188-A19B-F79645AAB721}"/>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xmlns="" id="{6DEDBB62-FDE1-4A4D-BDFB-390B4340E66A}"/>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xmlns="" id="{D0F0D2FD-3CC0-4274-9FD8-5F3BFE881DFA}"/>
              </a:ext>
            </a:extLst>
          </p:cNvPr>
          <p:cNvSpPr>
            <a:spLocks noGrp="1"/>
          </p:cNvSpPr>
          <p:nvPr>
            <p:ph type="sldNum" sz="quarter" idx="12"/>
          </p:nvPr>
        </p:nvSpPr>
        <p:spPr/>
        <p:txBody>
          <a:bodyPr/>
          <a:lstStyle>
            <a:lvl1pPr>
              <a:defRPr/>
            </a:lvl1pPr>
          </a:lstStyle>
          <a:p>
            <a:fld id="{102D8D83-0409-4465-A90A-C526E0D32955}" type="slidenum">
              <a:rPr lang="hu-HU" altLang="hu-HU"/>
              <a:pPr/>
              <a:t>‹#›</a:t>
            </a:fld>
            <a:endParaRPr lang="hu-HU" altLang="hu-HU"/>
          </a:p>
        </p:txBody>
      </p:sp>
    </p:spTree>
    <p:extLst>
      <p:ext uri="{BB962C8B-B14F-4D97-AF65-F5344CB8AC3E}">
        <p14:creationId xmlns:p14="http://schemas.microsoft.com/office/powerpoint/2010/main" val="3772002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294FBAE6-CB70-4E98-8193-C374F055F4B5}"/>
              </a:ext>
            </a:extLst>
          </p:cNvPr>
          <p:cNvSpPr>
            <a:spLocks noGrp="1"/>
          </p:cNvSpPr>
          <p:nvPr>
            <p:ph type="title"/>
          </p:nvPr>
        </p:nvSpPr>
        <p:spPr>
          <a:xfrm>
            <a:off x="457200" y="274638"/>
            <a:ext cx="8229600" cy="1143000"/>
          </a:xfrm>
        </p:spPr>
        <p:txBody>
          <a:bodyPr/>
          <a:lstStyle/>
          <a:p>
            <a:r>
              <a:rPr lang="hu-HU"/>
              <a:t>Mintacím szerkesztése</a:t>
            </a:r>
          </a:p>
        </p:txBody>
      </p:sp>
      <p:sp>
        <p:nvSpPr>
          <p:cNvPr id="3" name="Szöveg helye 2">
            <a:extLst>
              <a:ext uri="{FF2B5EF4-FFF2-40B4-BE49-F238E27FC236}">
                <a16:creationId xmlns:a16="http://schemas.microsoft.com/office/drawing/2014/main" xmlns="" id="{F73C2D4A-2187-46FD-8E4C-0C7D261D529D}"/>
              </a:ext>
            </a:extLst>
          </p:cNvPr>
          <p:cNvSpPr>
            <a:spLocks noGrp="1"/>
          </p:cNvSpPr>
          <p:nvPr>
            <p:ph type="body"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xmlns="" id="{F9BF9EBD-5D27-48D5-9914-F029EAA12215}"/>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xmlns="" id="{A6AE220E-E608-44F9-ADEF-FB9020899C42}"/>
              </a:ext>
            </a:extLst>
          </p:cNvPr>
          <p:cNvSpPr>
            <a:spLocks noGrp="1"/>
          </p:cNvSpPr>
          <p:nvPr>
            <p:ph type="dt" sz="half" idx="10"/>
          </p:nvPr>
        </p:nvSpPr>
        <p:spPr>
          <a:xfrm>
            <a:off x="457200" y="6245225"/>
            <a:ext cx="2133600" cy="476250"/>
          </a:xfrm>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xmlns="" id="{6C7CCBF7-7CC7-41A8-B235-496881F3B41F}"/>
              </a:ext>
            </a:extLst>
          </p:cNvPr>
          <p:cNvSpPr>
            <a:spLocks noGrp="1"/>
          </p:cNvSpPr>
          <p:nvPr>
            <p:ph type="ftr" sz="quarter" idx="11"/>
          </p:nvPr>
        </p:nvSpPr>
        <p:spPr>
          <a:xfrm>
            <a:off x="3124200" y="6245225"/>
            <a:ext cx="2895600" cy="476250"/>
          </a:xfrm>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xmlns="" id="{2BF49D26-03A3-43D5-91E9-D05E7164DB38}"/>
              </a:ext>
            </a:extLst>
          </p:cNvPr>
          <p:cNvSpPr>
            <a:spLocks noGrp="1"/>
          </p:cNvSpPr>
          <p:nvPr>
            <p:ph type="sldNum" sz="quarter" idx="12"/>
          </p:nvPr>
        </p:nvSpPr>
        <p:spPr>
          <a:xfrm>
            <a:off x="6553200" y="6245225"/>
            <a:ext cx="2133600" cy="476250"/>
          </a:xfrm>
        </p:spPr>
        <p:txBody>
          <a:bodyPr/>
          <a:lstStyle>
            <a:lvl1pPr>
              <a:defRPr/>
            </a:lvl1pPr>
          </a:lstStyle>
          <a:p>
            <a:fld id="{2E59FAE8-79E7-471D-9DF4-D73E8E42AD9A}" type="slidenum">
              <a:rPr lang="hu-HU" altLang="hu-HU"/>
              <a:pPr/>
              <a:t>‹#›</a:t>
            </a:fld>
            <a:endParaRPr lang="hu-HU" altLang="hu-HU"/>
          </a:p>
        </p:txBody>
      </p:sp>
    </p:spTree>
    <p:extLst>
      <p:ext uri="{BB962C8B-B14F-4D97-AF65-F5344CB8AC3E}">
        <p14:creationId xmlns:p14="http://schemas.microsoft.com/office/powerpoint/2010/main" val="3894761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5A50DB18-7D71-491C-8404-AD941906FB72}"/>
              </a:ext>
            </a:extLst>
          </p:cNvPr>
          <p:cNvSpPr>
            <a:spLocks noGrp="1"/>
          </p:cNvSpPr>
          <p:nvPr>
            <p:ph type="title"/>
          </p:nvPr>
        </p:nvSpPr>
        <p:spPr>
          <a:xfrm>
            <a:off x="457200" y="274638"/>
            <a:ext cx="8229600" cy="1143000"/>
          </a:xfrm>
        </p:spPr>
        <p:txBody>
          <a:bodyPr/>
          <a:lstStyle/>
          <a:p>
            <a:r>
              <a:rPr lang="hu-HU"/>
              <a:t>Mintacím szerkesztése</a:t>
            </a:r>
          </a:p>
        </p:txBody>
      </p:sp>
      <p:sp>
        <p:nvSpPr>
          <p:cNvPr id="3" name="Szöveg helye 2">
            <a:extLst>
              <a:ext uri="{FF2B5EF4-FFF2-40B4-BE49-F238E27FC236}">
                <a16:creationId xmlns:a16="http://schemas.microsoft.com/office/drawing/2014/main" xmlns="" id="{BC7FAF69-E5B6-438E-9CDC-FF26C4F86C70}"/>
              </a:ext>
            </a:extLst>
          </p:cNvPr>
          <p:cNvSpPr>
            <a:spLocks noGrp="1"/>
          </p:cNvSpPr>
          <p:nvPr>
            <p:ph type="body"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xmlns="" id="{34FBA20F-7509-4B60-AF1A-34B0928602D2}"/>
              </a:ext>
            </a:extLst>
          </p:cNvPr>
          <p:cNvSpPr>
            <a:spLocks noGrp="1"/>
          </p:cNvSpPr>
          <p:nvPr>
            <p:ph sz="quarter" idx="2"/>
          </p:nvPr>
        </p:nvSpPr>
        <p:spPr>
          <a:xfrm>
            <a:off x="4648200" y="1600200"/>
            <a:ext cx="4038600" cy="21859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Tartalom helye 4">
            <a:extLst>
              <a:ext uri="{FF2B5EF4-FFF2-40B4-BE49-F238E27FC236}">
                <a16:creationId xmlns:a16="http://schemas.microsoft.com/office/drawing/2014/main" xmlns="" id="{89D61637-1AEE-42F1-A0AF-5B783ABF10DF}"/>
              </a:ext>
            </a:extLst>
          </p:cNvPr>
          <p:cNvSpPr>
            <a:spLocks noGrp="1"/>
          </p:cNvSpPr>
          <p:nvPr>
            <p:ph sz="quarter" idx="3"/>
          </p:nvPr>
        </p:nvSpPr>
        <p:spPr>
          <a:xfrm>
            <a:off x="4648200" y="3938588"/>
            <a:ext cx="4038600" cy="2187575"/>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Dátum helye 5">
            <a:extLst>
              <a:ext uri="{FF2B5EF4-FFF2-40B4-BE49-F238E27FC236}">
                <a16:creationId xmlns:a16="http://schemas.microsoft.com/office/drawing/2014/main" xmlns="" id="{21F96445-9BB3-49AC-B677-83B2DEC17F3B}"/>
              </a:ext>
            </a:extLst>
          </p:cNvPr>
          <p:cNvSpPr>
            <a:spLocks noGrp="1"/>
          </p:cNvSpPr>
          <p:nvPr>
            <p:ph type="dt" sz="half" idx="10"/>
          </p:nvPr>
        </p:nvSpPr>
        <p:spPr>
          <a:xfrm>
            <a:off x="457200" y="6245225"/>
            <a:ext cx="2133600" cy="476250"/>
          </a:xfrm>
        </p:spPr>
        <p:txBody>
          <a:bodyPr/>
          <a:lstStyle>
            <a:lvl1pPr>
              <a:defRPr/>
            </a:lvl1pPr>
          </a:lstStyle>
          <a:p>
            <a:endParaRPr lang="hu-HU" altLang="hu-HU"/>
          </a:p>
        </p:txBody>
      </p:sp>
      <p:sp>
        <p:nvSpPr>
          <p:cNvPr id="7" name="Élőláb helye 6">
            <a:extLst>
              <a:ext uri="{FF2B5EF4-FFF2-40B4-BE49-F238E27FC236}">
                <a16:creationId xmlns:a16="http://schemas.microsoft.com/office/drawing/2014/main" xmlns="" id="{DA4A4DA5-8194-4A7B-A888-3C01FD055A68}"/>
              </a:ext>
            </a:extLst>
          </p:cNvPr>
          <p:cNvSpPr>
            <a:spLocks noGrp="1"/>
          </p:cNvSpPr>
          <p:nvPr>
            <p:ph type="ftr" sz="quarter" idx="11"/>
          </p:nvPr>
        </p:nvSpPr>
        <p:spPr>
          <a:xfrm>
            <a:off x="3124200" y="6245225"/>
            <a:ext cx="2895600" cy="476250"/>
          </a:xfrm>
        </p:spPr>
        <p:txBody>
          <a:bodyPr/>
          <a:lstStyle>
            <a:lvl1pPr>
              <a:defRPr/>
            </a:lvl1pPr>
          </a:lstStyle>
          <a:p>
            <a:endParaRPr lang="hu-HU" altLang="hu-HU"/>
          </a:p>
        </p:txBody>
      </p:sp>
      <p:sp>
        <p:nvSpPr>
          <p:cNvPr id="8" name="Dia számának helye 7">
            <a:extLst>
              <a:ext uri="{FF2B5EF4-FFF2-40B4-BE49-F238E27FC236}">
                <a16:creationId xmlns:a16="http://schemas.microsoft.com/office/drawing/2014/main" xmlns="" id="{5961DC60-12CA-44EE-9409-54DA28DBE901}"/>
              </a:ext>
            </a:extLst>
          </p:cNvPr>
          <p:cNvSpPr>
            <a:spLocks noGrp="1"/>
          </p:cNvSpPr>
          <p:nvPr>
            <p:ph type="sldNum" sz="quarter" idx="12"/>
          </p:nvPr>
        </p:nvSpPr>
        <p:spPr>
          <a:xfrm>
            <a:off x="6553200" y="6245225"/>
            <a:ext cx="2133600" cy="476250"/>
          </a:xfrm>
        </p:spPr>
        <p:txBody>
          <a:bodyPr/>
          <a:lstStyle>
            <a:lvl1pPr>
              <a:defRPr/>
            </a:lvl1pPr>
          </a:lstStyle>
          <a:p>
            <a:fld id="{14A1B61B-B9B9-4E6C-9644-03766151EEE9}" type="slidenum">
              <a:rPr lang="hu-HU" altLang="hu-HU"/>
              <a:pPr/>
              <a:t>‹#›</a:t>
            </a:fld>
            <a:endParaRPr lang="hu-HU" altLang="hu-HU"/>
          </a:p>
        </p:txBody>
      </p:sp>
    </p:spTree>
    <p:extLst>
      <p:ext uri="{BB962C8B-B14F-4D97-AF65-F5344CB8AC3E}">
        <p14:creationId xmlns:p14="http://schemas.microsoft.com/office/powerpoint/2010/main" val="2442271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2F358284-A977-4189-B36B-0B1F3D73E74A}"/>
              </a:ext>
            </a:extLst>
          </p:cNvPr>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xmlns="" id="{8328D888-412E-4D95-A63D-30F77E4E0E5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Rectangle 4">
            <a:extLst>
              <a:ext uri="{FF2B5EF4-FFF2-40B4-BE49-F238E27FC236}">
                <a16:creationId xmlns:a16="http://schemas.microsoft.com/office/drawing/2014/main" xmlns="" id="{79702938-D475-4DAB-9053-F41828D8FAAB}"/>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a:extLst>
              <a:ext uri="{FF2B5EF4-FFF2-40B4-BE49-F238E27FC236}">
                <a16:creationId xmlns:a16="http://schemas.microsoft.com/office/drawing/2014/main" xmlns="" id="{3288BD77-B455-4C74-9C0B-9B6C953F9B91}"/>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a:extLst>
              <a:ext uri="{FF2B5EF4-FFF2-40B4-BE49-F238E27FC236}">
                <a16:creationId xmlns:a16="http://schemas.microsoft.com/office/drawing/2014/main" xmlns="" id="{B1ADD72F-5AC2-4B0D-A7ED-220E2CAC2087}"/>
              </a:ext>
            </a:extLst>
          </p:cNvPr>
          <p:cNvSpPr>
            <a:spLocks noGrp="1" noChangeArrowheads="1"/>
          </p:cNvSpPr>
          <p:nvPr>
            <p:ph type="sldNum" sz="quarter" idx="12"/>
          </p:nvPr>
        </p:nvSpPr>
        <p:spPr>
          <a:ln/>
        </p:spPr>
        <p:txBody>
          <a:bodyPr/>
          <a:lstStyle>
            <a:lvl1pPr>
              <a:defRPr/>
            </a:lvl1pPr>
          </a:lstStyle>
          <a:p>
            <a:pPr>
              <a:defRPr/>
            </a:pPr>
            <a:fld id="{76887291-6550-4C46-AF7A-BE8F18BA9F74}" type="slidenum">
              <a:rPr lang="hu-HU" altLang="hu-HU"/>
              <a:pPr>
                <a:defRPr/>
              </a:pPr>
              <a:t>‹#›</a:t>
            </a:fld>
            <a:endParaRPr lang="hu-HU" altLang="hu-HU"/>
          </a:p>
        </p:txBody>
      </p:sp>
    </p:spTree>
    <p:extLst>
      <p:ext uri="{BB962C8B-B14F-4D97-AF65-F5344CB8AC3E}">
        <p14:creationId xmlns:p14="http://schemas.microsoft.com/office/powerpoint/2010/main" val="264800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F2D005C9-F4AB-4A02-8E75-EE16E358B543}"/>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CA7CCCEC-166A-4BD3-908E-8DEE336650C9}"/>
              </a:ext>
            </a:extLst>
          </p:cNvPr>
          <p:cNvSpPr>
            <a:spLocks noGrp="1"/>
          </p:cNvSpPr>
          <p:nvPr>
            <p:ph idx="1"/>
          </p:nvPr>
        </p:nvSpPr>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a:extLst>
              <a:ext uri="{FF2B5EF4-FFF2-40B4-BE49-F238E27FC236}">
                <a16:creationId xmlns:a16="http://schemas.microsoft.com/office/drawing/2014/main" xmlns="" id="{64389CA6-3D42-4802-8A73-8712CEA781CB}"/>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a:extLst>
              <a:ext uri="{FF2B5EF4-FFF2-40B4-BE49-F238E27FC236}">
                <a16:creationId xmlns:a16="http://schemas.microsoft.com/office/drawing/2014/main" xmlns="" id="{997EE658-C8C9-46B4-90E9-23B508D72728}"/>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a:extLst>
              <a:ext uri="{FF2B5EF4-FFF2-40B4-BE49-F238E27FC236}">
                <a16:creationId xmlns:a16="http://schemas.microsoft.com/office/drawing/2014/main" xmlns="" id="{21935C03-9D57-4271-87BB-898AADCE1CF8}"/>
              </a:ext>
            </a:extLst>
          </p:cNvPr>
          <p:cNvSpPr>
            <a:spLocks noGrp="1" noChangeArrowheads="1"/>
          </p:cNvSpPr>
          <p:nvPr>
            <p:ph type="sldNum" sz="quarter" idx="12"/>
          </p:nvPr>
        </p:nvSpPr>
        <p:spPr>
          <a:ln/>
        </p:spPr>
        <p:txBody>
          <a:bodyPr/>
          <a:lstStyle>
            <a:lvl1pPr>
              <a:defRPr/>
            </a:lvl1pPr>
          </a:lstStyle>
          <a:p>
            <a:pPr>
              <a:defRPr/>
            </a:pPr>
            <a:fld id="{56FBEF17-0C5B-458D-AFFB-931E38EBCCDB}" type="slidenum">
              <a:rPr lang="hu-HU" altLang="hu-HU"/>
              <a:pPr>
                <a:defRPr/>
              </a:pPr>
              <a:t>‹#›</a:t>
            </a:fld>
            <a:endParaRPr lang="hu-HU" altLang="hu-HU"/>
          </a:p>
        </p:txBody>
      </p:sp>
    </p:spTree>
    <p:extLst>
      <p:ext uri="{BB962C8B-B14F-4D97-AF65-F5344CB8AC3E}">
        <p14:creationId xmlns:p14="http://schemas.microsoft.com/office/powerpoint/2010/main" val="2775533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5B481A24-3213-4976-A678-52EBD8390CE7}"/>
              </a:ext>
            </a:extLst>
          </p:cNvPr>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xmlns="" id="{21495C63-C5B1-4483-B4CA-6421AD7BECA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Mintaszöveg-stílusok szerkesztése</a:t>
            </a:r>
          </a:p>
        </p:txBody>
      </p:sp>
      <p:sp>
        <p:nvSpPr>
          <p:cNvPr id="4" name="Rectangle 4">
            <a:extLst>
              <a:ext uri="{FF2B5EF4-FFF2-40B4-BE49-F238E27FC236}">
                <a16:creationId xmlns:a16="http://schemas.microsoft.com/office/drawing/2014/main" xmlns="" id="{416767DE-9F50-4C04-B0D1-ECC40090E08C}"/>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a:extLst>
              <a:ext uri="{FF2B5EF4-FFF2-40B4-BE49-F238E27FC236}">
                <a16:creationId xmlns:a16="http://schemas.microsoft.com/office/drawing/2014/main" xmlns="" id="{45472719-12B7-48EC-80EE-383F9F725E67}"/>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a:extLst>
              <a:ext uri="{FF2B5EF4-FFF2-40B4-BE49-F238E27FC236}">
                <a16:creationId xmlns:a16="http://schemas.microsoft.com/office/drawing/2014/main" xmlns="" id="{F5430FBD-FF83-4B01-A702-556D7E776805}"/>
              </a:ext>
            </a:extLst>
          </p:cNvPr>
          <p:cNvSpPr>
            <a:spLocks noGrp="1" noChangeArrowheads="1"/>
          </p:cNvSpPr>
          <p:nvPr>
            <p:ph type="sldNum" sz="quarter" idx="12"/>
          </p:nvPr>
        </p:nvSpPr>
        <p:spPr>
          <a:ln/>
        </p:spPr>
        <p:txBody>
          <a:bodyPr/>
          <a:lstStyle>
            <a:lvl1pPr>
              <a:defRPr/>
            </a:lvl1pPr>
          </a:lstStyle>
          <a:p>
            <a:pPr>
              <a:defRPr/>
            </a:pPr>
            <a:fld id="{37A4CFA0-65C7-430B-AE44-0DF4B7451CD3}" type="slidenum">
              <a:rPr lang="hu-HU" altLang="hu-HU"/>
              <a:pPr>
                <a:defRPr/>
              </a:pPr>
              <a:t>‹#›</a:t>
            </a:fld>
            <a:endParaRPr lang="hu-HU" altLang="hu-HU"/>
          </a:p>
        </p:txBody>
      </p:sp>
    </p:spTree>
    <p:extLst>
      <p:ext uri="{BB962C8B-B14F-4D97-AF65-F5344CB8AC3E}">
        <p14:creationId xmlns:p14="http://schemas.microsoft.com/office/powerpoint/2010/main" val="3728141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3B8787A2-9159-4542-A97E-6F516ED12823}"/>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74593D39-ED27-4718-9D9D-4090B3799C67}"/>
              </a:ext>
            </a:extLst>
          </p:cNvPr>
          <p:cNvSpPr>
            <a:spLocks noGrp="1"/>
          </p:cNvSpPr>
          <p:nvPr>
            <p:ph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xmlns="" id="{348D2E1E-FA37-485C-A739-16A94C52A71A}"/>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a:extLst>
              <a:ext uri="{FF2B5EF4-FFF2-40B4-BE49-F238E27FC236}">
                <a16:creationId xmlns:a16="http://schemas.microsoft.com/office/drawing/2014/main" xmlns="" id="{E03F687D-3ADC-456B-B212-DCD44A00D273}"/>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a:extLst>
              <a:ext uri="{FF2B5EF4-FFF2-40B4-BE49-F238E27FC236}">
                <a16:creationId xmlns:a16="http://schemas.microsoft.com/office/drawing/2014/main" xmlns="" id="{F5DC1458-54ED-482E-B4D5-1E9C0F4AA97D}"/>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a:extLst>
              <a:ext uri="{FF2B5EF4-FFF2-40B4-BE49-F238E27FC236}">
                <a16:creationId xmlns:a16="http://schemas.microsoft.com/office/drawing/2014/main" xmlns="" id="{3F98B7F9-3A73-4EC3-948F-191BB256F4D1}"/>
              </a:ext>
            </a:extLst>
          </p:cNvPr>
          <p:cNvSpPr>
            <a:spLocks noGrp="1" noChangeArrowheads="1"/>
          </p:cNvSpPr>
          <p:nvPr>
            <p:ph type="sldNum" sz="quarter" idx="12"/>
          </p:nvPr>
        </p:nvSpPr>
        <p:spPr>
          <a:ln/>
        </p:spPr>
        <p:txBody>
          <a:bodyPr/>
          <a:lstStyle>
            <a:lvl1pPr>
              <a:defRPr/>
            </a:lvl1pPr>
          </a:lstStyle>
          <a:p>
            <a:pPr>
              <a:defRPr/>
            </a:pPr>
            <a:fld id="{8CD4823E-D65E-4EAD-A489-1D4E7AAB3E2C}" type="slidenum">
              <a:rPr lang="hu-HU" altLang="hu-HU"/>
              <a:pPr>
                <a:defRPr/>
              </a:pPr>
              <a:t>‹#›</a:t>
            </a:fld>
            <a:endParaRPr lang="hu-HU" altLang="hu-HU"/>
          </a:p>
        </p:txBody>
      </p:sp>
    </p:spTree>
    <p:extLst>
      <p:ext uri="{BB962C8B-B14F-4D97-AF65-F5344CB8AC3E}">
        <p14:creationId xmlns:p14="http://schemas.microsoft.com/office/powerpoint/2010/main" val="22766768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944C213D-234C-4957-A129-528850425B6E}"/>
              </a:ext>
            </a:extLst>
          </p:cNvPr>
          <p:cNvSpPr>
            <a:spLocks noGrp="1"/>
          </p:cNvSpPr>
          <p:nvPr>
            <p:ph type="title"/>
          </p:nvPr>
        </p:nvSpPr>
        <p:spPr>
          <a:xfrm>
            <a:off x="630238" y="365125"/>
            <a:ext cx="7886700" cy="1325563"/>
          </a:xfrm>
        </p:spPr>
        <p:txBody>
          <a:bodyPr/>
          <a:lstStyle/>
          <a:p>
            <a:r>
              <a:rPr lang="hu-HU"/>
              <a:t>Mintacím szerkesztése</a:t>
            </a:r>
          </a:p>
        </p:txBody>
      </p:sp>
      <p:sp>
        <p:nvSpPr>
          <p:cNvPr id="3" name="Szöveg helye 2">
            <a:extLst>
              <a:ext uri="{FF2B5EF4-FFF2-40B4-BE49-F238E27FC236}">
                <a16:creationId xmlns:a16="http://schemas.microsoft.com/office/drawing/2014/main" xmlns="" id="{FD95B939-AF9F-457D-9604-E7211A464B9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4" name="Tartalom helye 3">
            <a:extLst>
              <a:ext uri="{FF2B5EF4-FFF2-40B4-BE49-F238E27FC236}">
                <a16:creationId xmlns:a16="http://schemas.microsoft.com/office/drawing/2014/main" xmlns="" id="{BCE95454-C905-4D39-936A-B94A48994B20}"/>
              </a:ext>
            </a:extLst>
          </p:cNvPr>
          <p:cNvSpPr>
            <a:spLocks noGrp="1"/>
          </p:cNvSpPr>
          <p:nvPr>
            <p:ph sz="half" idx="2"/>
          </p:nvPr>
        </p:nvSpPr>
        <p:spPr>
          <a:xfrm>
            <a:off x="630238" y="2505075"/>
            <a:ext cx="3868737"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xmlns="" id="{7DB4F11C-5C91-4DB6-AE1F-1F11E90C5A9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6" name="Tartalom helye 5">
            <a:extLst>
              <a:ext uri="{FF2B5EF4-FFF2-40B4-BE49-F238E27FC236}">
                <a16:creationId xmlns:a16="http://schemas.microsoft.com/office/drawing/2014/main" xmlns="" id="{644E770E-F614-4FB1-9AD9-B4D1D872AD1B}"/>
              </a:ext>
            </a:extLst>
          </p:cNvPr>
          <p:cNvSpPr>
            <a:spLocks noGrp="1"/>
          </p:cNvSpPr>
          <p:nvPr>
            <p:ph sz="quarter" idx="4"/>
          </p:nvPr>
        </p:nvSpPr>
        <p:spPr>
          <a:xfrm>
            <a:off x="4629150" y="2505075"/>
            <a:ext cx="3887788"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a:extLst>
              <a:ext uri="{FF2B5EF4-FFF2-40B4-BE49-F238E27FC236}">
                <a16:creationId xmlns:a16="http://schemas.microsoft.com/office/drawing/2014/main" xmlns="" id="{2608BF8E-3F65-4E80-8F40-D0EAF22A8F9A}"/>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8" name="Rectangle 5">
            <a:extLst>
              <a:ext uri="{FF2B5EF4-FFF2-40B4-BE49-F238E27FC236}">
                <a16:creationId xmlns:a16="http://schemas.microsoft.com/office/drawing/2014/main" xmlns="" id="{8EB6DA8C-26F7-4233-9889-9BF35D0E1628}"/>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9" name="Rectangle 6">
            <a:extLst>
              <a:ext uri="{FF2B5EF4-FFF2-40B4-BE49-F238E27FC236}">
                <a16:creationId xmlns:a16="http://schemas.microsoft.com/office/drawing/2014/main" xmlns="" id="{B96F9D24-CC5A-4AD1-A06F-4E3DA76E9535}"/>
              </a:ext>
            </a:extLst>
          </p:cNvPr>
          <p:cNvSpPr>
            <a:spLocks noGrp="1" noChangeArrowheads="1"/>
          </p:cNvSpPr>
          <p:nvPr>
            <p:ph type="sldNum" sz="quarter" idx="12"/>
          </p:nvPr>
        </p:nvSpPr>
        <p:spPr>
          <a:ln/>
        </p:spPr>
        <p:txBody>
          <a:bodyPr/>
          <a:lstStyle>
            <a:lvl1pPr>
              <a:defRPr/>
            </a:lvl1pPr>
          </a:lstStyle>
          <a:p>
            <a:pPr>
              <a:defRPr/>
            </a:pPr>
            <a:fld id="{23DBC3C4-BC30-4D07-B90D-54FCAEBF2AA7}" type="slidenum">
              <a:rPr lang="hu-HU" altLang="hu-HU"/>
              <a:pPr>
                <a:defRPr/>
              </a:pPr>
              <a:t>‹#›</a:t>
            </a:fld>
            <a:endParaRPr lang="hu-HU" altLang="hu-HU"/>
          </a:p>
        </p:txBody>
      </p:sp>
    </p:spTree>
    <p:extLst>
      <p:ext uri="{BB962C8B-B14F-4D97-AF65-F5344CB8AC3E}">
        <p14:creationId xmlns:p14="http://schemas.microsoft.com/office/powerpoint/2010/main" val="283812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Mintaszöveg-stílusok szerkesztése</a:t>
            </a:r>
          </a:p>
        </p:txBody>
      </p:sp>
      <p:sp>
        <p:nvSpPr>
          <p:cNvPr id="4" name="Date Placeholder 3"/>
          <p:cNvSpPr>
            <a:spLocks noGrp="1"/>
          </p:cNvSpPr>
          <p:nvPr>
            <p:ph type="dt" sz="half" idx="10"/>
          </p:nvPr>
        </p:nvSpPr>
        <p:spPr/>
        <p:txBody>
          <a:bodyPr/>
          <a:lstStyle/>
          <a:p>
            <a:fld id="{E03B447A-AD01-4F92-B22C-3523C2285F86}" type="datetimeFigureOut">
              <a:rPr lang="hu-HU" smtClean="0"/>
              <a:t>2017.09.18.</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9C4AB8FE-3E87-4682-B383-82880F3B5EA5}" type="slidenum">
              <a:rPr lang="hu-HU" smtClean="0"/>
              <a:t>‹#›</a:t>
            </a:fld>
            <a:endParaRPr lang="hu-HU"/>
          </a:p>
        </p:txBody>
      </p:sp>
    </p:spTree>
    <p:extLst>
      <p:ext uri="{BB962C8B-B14F-4D97-AF65-F5344CB8AC3E}">
        <p14:creationId xmlns:p14="http://schemas.microsoft.com/office/powerpoint/2010/main" val="314621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3063A160-B8CE-46E6-A4C2-71D6CEAAE9FD}"/>
              </a:ext>
            </a:extLst>
          </p:cNvPr>
          <p:cNvSpPr>
            <a:spLocks noGrp="1"/>
          </p:cNvSpPr>
          <p:nvPr>
            <p:ph type="title"/>
          </p:nvPr>
        </p:nvSpPr>
        <p:spPr/>
        <p:txBody>
          <a:bodyPr/>
          <a:lstStyle/>
          <a:p>
            <a:r>
              <a:rPr lang="hu-HU"/>
              <a:t>Mintacím szerkesztése</a:t>
            </a:r>
          </a:p>
        </p:txBody>
      </p:sp>
      <p:sp>
        <p:nvSpPr>
          <p:cNvPr id="3" name="Rectangle 4">
            <a:extLst>
              <a:ext uri="{FF2B5EF4-FFF2-40B4-BE49-F238E27FC236}">
                <a16:creationId xmlns:a16="http://schemas.microsoft.com/office/drawing/2014/main" xmlns="" id="{A28952BB-14C0-45FC-8743-C1E48D62A1DA}"/>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4" name="Rectangle 5">
            <a:extLst>
              <a:ext uri="{FF2B5EF4-FFF2-40B4-BE49-F238E27FC236}">
                <a16:creationId xmlns:a16="http://schemas.microsoft.com/office/drawing/2014/main" xmlns="" id="{CA597B41-C4F1-41FB-9561-C6FFE48EBDE6}"/>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5" name="Rectangle 6">
            <a:extLst>
              <a:ext uri="{FF2B5EF4-FFF2-40B4-BE49-F238E27FC236}">
                <a16:creationId xmlns:a16="http://schemas.microsoft.com/office/drawing/2014/main" xmlns="" id="{CA746D46-1C3E-4941-8F9C-0E76B4755A16}"/>
              </a:ext>
            </a:extLst>
          </p:cNvPr>
          <p:cNvSpPr>
            <a:spLocks noGrp="1" noChangeArrowheads="1"/>
          </p:cNvSpPr>
          <p:nvPr>
            <p:ph type="sldNum" sz="quarter" idx="12"/>
          </p:nvPr>
        </p:nvSpPr>
        <p:spPr>
          <a:ln/>
        </p:spPr>
        <p:txBody>
          <a:bodyPr/>
          <a:lstStyle>
            <a:lvl1pPr>
              <a:defRPr/>
            </a:lvl1pPr>
          </a:lstStyle>
          <a:p>
            <a:pPr>
              <a:defRPr/>
            </a:pPr>
            <a:fld id="{A8C5EADC-CB62-4EAC-B62B-FF9F7AE31A1E}" type="slidenum">
              <a:rPr lang="hu-HU" altLang="hu-HU"/>
              <a:pPr>
                <a:defRPr/>
              </a:pPr>
              <a:t>‹#›</a:t>
            </a:fld>
            <a:endParaRPr lang="hu-HU" altLang="hu-HU"/>
          </a:p>
        </p:txBody>
      </p:sp>
    </p:spTree>
    <p:extLst>
      <p:ext uri="{BB962C8B-B14F-4D97-AF65-F5344CB8AC3E}">
        <p14:creationId xmlns:p14="http://schemas.microsoft.com/office/powerpoint/2010/main" val="1470674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8EBBA974-8B50-4EAD-8C6A-96744783CBF4}"/>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3" name="Rectangle 5">
            <a:extLst>
              <a:ext uri="{FF2B5EF4-FFF2-40B4-BE49-F238E27FC236}">
                <a16:creationId xmlns:a16="http://schemas.microsoft.com/office/drawing/2014/main" xmlns="" id="{356B393D-7620-417D-8696-F84D656D2440}"/>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4" name="Rectangle 6">
            <a:extLst>
              <a:ext uri="{FF2B5EF4-FFF2-40B4-BE49-F238E27FC236}">
                <a16:creationId xmlns:a16="http://schemas.microsoft.com/office/drawing/2014/main" xmlns="" id="{3B227417-A914-478D-AEB7-BCE0C502B1AD}"/>
              </a:ext>
            </a:extLst>
          </p:cNvPr>
          <p:cNvSpPr>
            <a:spLocks noGrp="1" noChangeArrowheads="1"/>
          </p:cNvSpPr>
          <p:nvPr>
            <p:ph type="sldNum" sz="quarter" idx="12"/>
          </p:nvPr>
        </p:nvSpPr>
        <p:spPr>
          <a:ln/>
        </p:spPr>
        <p:txBody>
          <a:bodyPr/>
          <a:lstStyle>
            <a:lvl1pPr>
              <a:defRPr/>
            </a:lvl1pPr>
          </a:lstStyle>
          <a:p>
            <a:pPr>
              <a:defRPr/>
            </a:pPr>
            <a:fld id="{57758E78-607C-435D-B147-37708C9B4A15}" type="slidenum">
              <a:rPr lang="hu-HU" altLang="hu-HU"/>
              <a:pPr>
                <a:defRPr/>
              </a:pPr>
              <a:t>‹#›</a:t>
            </a:fld>
            <a:endParaRPr lang="hu-HU" altLang="hu-HU"/>
          </a:p>
        </p:txBody>
      </p:sp>
    </p:spTree>
    <p:extLst>
      <p:ext uri="{BB962C8B-B14F-4D97-AF65-F5344CB8AC3E}">
        <p14:creationId xmlns:p14="http://schemas.microsoft.com/office/powerpoint/2010/main" val="893268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5D93588E-D290-4C47-8F16-7D2EE1DEB3F4}"/>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xmlns="" id="{F0979105-C372-407A-A6BD-9B26D4AA2E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xmlns="" id="{9219D32F-BCFF-4810-9FC6-F51D0413A63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Rectangle 4">
            <a:extLst>
              <a:ext uri="{FF2B5EF4-FFF2-40B4-BE49-F238E27FC236}">
                <a16:creationId xmlns:a16="http://schemas.microsoft.com/office/drawing/2014/main" xmlns="" id="{3D47FF3A-D231-47FF-B671-C79786B93470}"/>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a:extLst>
              <a:ext uri="{FF2B5EF4-FFF2-40B4-BE49-F238E27FC236}">
                <a16:creationId xmlns:a16="http://schemas.microsoft.com/office/drawing/2014/main" xmlns="" id="{04837693-ED88-4B58-94DE-32BE8B8BF706}"/>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a:extLst>
              <a:ext uri="{FF2B5EF4-FFF2-40B4-BE49-F238E27FC236}">
                <a16:creationId xmlns:a16="http://schemas.microsoft.com/office/drawing/2014/main" xmlns="" id="{8B1B59E1-DD65-4F49-8384-9E0A2D14F454}"/>
              </a:ext>
            </a:extLst>
          </p:cNvPr>
          <p:cNvSpPr>
            <a:spLocks noGrp="1" noChangeArrowheads="1"/>
          </p:cNvSpPr>
          <p:nvPr>
            <p:ph type="sldNum" sz="quarter" idx="12"/>
          </p:nvPr>
        </p:nvSpPr>
        <p:spPr>
          <a:ln/>
        </p:spPr>
        <p:txBody>
          <a:bodyPr/>
          <a:lstStyle>
            <a:lvl1pPr>
              <a:defRPr/>
            </a:lvl1pPr>
          </a:lstStyle>
          <a:p>
            <a:pPr>
              <a:defRPr/>
            </a:pPr>
            <a:fld id="{AB7B93D8-CB4B-4DDD-A3DF-33B43DBB8B69}" type="slidenum">
              <a:rPr lang="hu-HU" altLang="hu-HU"/>
              <a:pPr>
                <a:defRPr/>
              </a:pPr>
              <a:t>‹#›</a:t>
            </a:fld>
            <a:endParaRPr lang="hu-HU" altLang="hu-HU"/>
          </a:p>
        </p:txBody>
      </p:sp>
    </p:spTree>
    <p:extLst>
      <p:ext uri="{BB962C8B-B14F-4D97-AF65-F5344CB8AC3E}">
        <p14:creationId xmlns:p14="http://schemas.microsoft.com/office/powerpoint/2010/main" val="3280682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FB51CF46-6546-4148-AE45-6B3FF1697B7A}"/>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xmlns="" id="{DED19B0B-B972-4510-A58A-B696D74E64F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a:extLst>
              <a:ext uri="{FF2B5EF4-FFF2-40B4-BE49-F238E27FC236}">
                <a16:creationId xmlns:a16="http://schemas.microsoft.com/office/drawing/2014/main" xmlns="" id="{CB1FD42B-50ED-411D-AC98-91916F4C2A3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Rectangle 4">
            <a:extLst>
              <a:ext uri="{FF2B5EF4-FFF2-40B4-BE49-F238E27FC236}">
                <a16:creationId xmlns:a16="http://schemas.microsoft.com/office/drawing/2014/main" xmlns="" id="{D13477B5-CED0-4D5C-8A88-91D56CFA7BA3}"/>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a:extLst>
              <a:ext uri="{FF2B5EF4-FFF2-40B4-BE49-F238E27FC236}">
                <a16:creationId xmlns:a16="http://schemas.microsoft.com/office/drawing/2014/main" xmlns="" id="{6EB28D00-BDCD-4FA6-8492-9F121179999F}"/>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a:extLst>
              <a:ext uri="{FF2B5EF4-FFF2-40B4-BE49-F238E27FC236}">
                <a16:creationId xmlns:a16="http://schemas.microsoft.com/office/drawing/2014/main" xmlns="" id="{815AA556-D7BF-4C9A-ADA0-794B22E4BA00}"/>
              </a:ext>
            </a:extLst>
          </p:cNvPr>
          <p:cNvSpPr>
            <a:spLocks noGrp="1" noChangeArrowheads="1"/>
          </p:cNvSpPr>
          <p:nvPr>
            <p:ph type="sldNum" sz="quarter" idx="12"/>
          </p:nvPr>
        </p:nvSpPr>
        <p:spPr>
          <a:ln/>
        </p:spPr>
        <p:txBody>
          <a:bodyPr/>
          <a:lstStyle>
            <a:lvl1pPr>
              <a:defRPr/>
            </a:lvl1pPr>
          </a:lstStyle>
          <a:p>
            <a:pPr>
              <a:defRPr/>
            </a:pPr>
            <a:fld id="{4A5E96AC-33B7-4238-B607-56CB2B66AD5C}" type="slidenum">
              <a:rPr lang="hu-HU" altLang="hu-HU"/>
              <a:pPr>
                <a:defRPr/>
              </a:pPr>
              <a:t>‹#›</a:t>
            </a:fld>
            <a:endParaRPr lang="hu-HU" altLang="hu-HU"/>
          </a:p>
        </p:txBody>
      </p:sp>
    </p:spTree>
    <p:extLst>
      <p:ext uri="{BB962C8B-B14F-4D97-AF65-F5344CB8AC3E}">
        <p14:creationId xmlns:p14="http://schemas.microsoft.com/office/powerpoint/2010/main" val="3346481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282398A2-8EBA-4F64-8078-4D89278B2305}"/>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xmlns="" id="{4394D65F-1517-44E1-BC48-62B060BC8C57}"/>
              </a:ext>
            </a:extLst>
          </p:cNvPr>
          <p:cNvSpPr>
            <a:spLocks noGrp="1"/>
          </p:cNvSpPr>
          <p:nvPr>
            <p:ph type="body" orient="vert" idx="1"/>
          </p:nvPr>
        </p:nvSpPr>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a:extLst>
              <a:ext uri="{FF2B5EF4-FFF2-40B4-BE49-F238E27FC236}">
                <a16:creationId xmlns:a16="http://schemas.microsoft.com/office/drawing/2014/main" xmlns="" id="{B21761ED-98BC-4131-9DFD-37B06E078DE9}"/>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a:extLst>
              <a:ext uri="{FF2B5EF4-FFF2-40B4-BE49-F238E27FC236}">
                <a16:creationId xmlns:a16="http://schemas.microsoft.com/office/drawing/2014/main" xmlns="" id="{4DC5E78F-B023-4827-A268-FE0DABD8574A}"/>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a:extLst>
              <a:ext uri="{FF2B5EF4-FFF2-40B4-BE49-F238E27FC236}">
                <a16:creationId xmlns:a16="http://schemas.microsoft.com/office/drawing/2014/main" xmlns="" id="{8A34D7B8-E042-417B-865E-A6E1A960A188}"/>
              </a:ext>
            </a:extLst>
          </p:cNvPr>
          <p:cNvSpPr>
            <a:spLocks noGrp="1" noChangeArrowheads="1"/>
          </p:cNvSpPr>
          <p:nvPr>
            <p:ph type="sldNum" sz="quarter" idx="12"/>
          </p:nvPr>
        </p:nvSpPr>
        <p:spPr>
          <a:ln/>
        </p:spPr>
        <p:txBody>
          <a:bodyPr/>
          <a:lstStyle>
            <a:lvl1pPr>
              <a:defRPr/>
            </a:lvl1pPr>
          </a:lstStyle>
          <a:p>
            <a:pPr>
              <a:defRPr/>
            </a:pPr>
            <a:fld id="{5AEFA0BE-10DF-48BE-8903-0D68BE4756F1}" type="slidenum">
              <a:rPr lang="hu-HU" altLang="hu-HU"/>
              <a:pPr>
                <a:defRPr/>
              </a:pPr>
              <a:t>‹#›</a:t>
            </a:fld>
            <a:endParaRPr lang="hu-HU" altLang="hu-HU"/>
          </a:p>
        </p:txBody>
      </p:sp>
    </p:spTree>
    <p:extLst>
      <p:ext uri="{BB962C8B-B14F-4D97-AF65-F5344CB8AC3E}">
        <p14:creationId xmlns:p14="http://schemas.microsoft.com/office/powerpoint/2010/main" val="123192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xmlns="" id="{4696D8CA-7D7C-4637-8401-3F05996EAB10}"/>
              </a:ext>
            </a:extLst>
          </p:cNvPr>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xmlns="" id="{5EF8F7F8-A634-4165-9A2A-AC727BAA7089}"/>
              </a:ext>
            </a:extLst>
          </p:cNvPr>
          <p:cNvSpPr>
            <a:spLocks noGrp="1"/>
          </p:cNvSpPr>
          <p:nvPr>
            <p:ph type="body" orient="vert" idx="1"/>
          </p:nvPr>
        </p:nvSpPr>
        <p:spPr>
          <a:xfrm>
            <a:off x="457200" y="274638"/>
            <a:ext cx="6019800" cy="5851525"/>
          </a:xfrm>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a:extLst>
              <a:ext uri="{FF2B5EF4-FFF2-40B4-BE49-F238E27FC236}">
                <a16:creationId xmlns:a16="http://schemas.microsoft.com/office/drawing/2014/main" xmlns="" id="{7440208C-7D74-4889-9067-9E5666B117B6}"/>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5" name="Rectangle 5">
            <a:extLst>
              <a:ext uri="{FF2B5EF4-FFF2-40B4-BE49-F238E27FC236}">
                <a16:creationId xmlns:a16="http://schemas.microsoft.com/office/drawing/2014/main" xmlns="" id="{8E346401-B244-4407-9436-ECE42D880222}"/>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6" name="Rectangle 6">
            <a:extLst>
              <a:ext uri="{FF2B5EF4-FFF2-40B4-BE49-F238E27FC236}">
                <a16:creationId xmlns:a16="http://schemas.microsoft.com/office/drawing/2014/main" xmlns="" id="{3176D187-DD0E-43B6-805B-9919B8446343}"/>
              </a:ext>
            </a:extLst>
          </p:cNvPr>
          <p:cNvSpPr>
            <a:spLocks noGrp="1" noChangeArrowheads="1"/>
          </p:cNvSpPr>
          <p:nvPr>
            <p:ph type="sldNum" sz="quarter" idx="12"/>
          </p:nvPr>
        </p:nvSpPr>
        <p:spPr>
          <a:ln/>
        </p:spPr>
        <p:txBody>
          <a:bodyPr/>
          <a:lstStyle>
            <a:lvl1pPr>
              <a:defRPr/>
            </a:lvl1pPr>
          </a:lstStyle>
          <a:p>
            <a:pPr>
              <a:defRPr/>
            </a:pPr>
            <a:fld id="{36050070-46A5-40DE-A6D8-44582BB401FE}" type="slidenum">
              <a:rPr lang="hu-HU" altLang="hu-HU"/>
              <a:pPr>
                <a:defRPr/>
              </a:pPr>
              <a:t>‹#›</a:t>
            </a:fld>
            <a:endParaRPr lang="hu-HU" altLang="hu-HU"/>
          </a:p>
        </p:txBody>
      </p:sp>
    </p:spTree>
    <p:extLst>
      <p:ext uri="{BB962C8B-B14F-4D97-AF65-F5344CB8AC3E}">
        <p14:creationId xmlns:p14="http://schemas.microsoft.com/office/powerpoint/2010/main" val="308162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294FBAE6-CB70-4E98-8193-C374F055F4B5}"/>
              </a:ext>
            </a:extLst>
          </p:cNvPr>
          <p:cNvSpPr>
            <a:spLocks noGrp="1"/>
          </p:cNvSpPr>
          <p:nvPr>
            <p:ph type="title"/>
          </p:nvPr>
        </p:nvSpPr>
        <p:spPr>
          <a:xfrm>
            <a:off x="457200" y="274638"/>
            <a:ext cx="8229600" cy="1143000"/>
          </a:xfrm>
        </p:spPr>
        <p:txBody>
          <a:bodyPr/>
          <a:lstStyle/>
          <a:p>
            <a:r>
              <a:rPr lang="hu-HU"/>
              <a:t>Mintacím szerkesztése</a:t>
            </a:r>
          </a:p>
        </p:txBody>
      </p:sp>
      <p:sp>
        <p:nvSpPr>
          <p:cNvPr id="3" name="Szöveg helye 2">
            <a:extLst>
              <a:ext uri="{FF2B5EF4-FFF2-40B4-BE49-F238E27FC236}">
                <a16:creationId xmlns:a16="http://schemas.microsoft.com/office/drawing/2014/main" xmlns="" id="{F73C2D4A-2187-46FD-8E4C-0C7D261D529D}"/>
              </a:ext>
            </a:extLst>
          </p:cNvPr>
          <p:cNvSpPr>
            <a:spLocks noGrp="1"/>
          </p:cNvSpPr>
          <p:nvPr>
            <p:ph type="body"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xmlns="" id="{F9BF9EBD-5D27-48D5-9914-F029EAA12215}"/>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a:extLst>
              <a:ext uri="{FF2B5EF4-FFF2-40B4-BE49-F238E27FC236}">
                <a16:creationId xmlns:a16="http://schemas.microsoft.com/office/drawing/2014/main" xmlns="" id="{A5C9D68A-F9D9-4FE9-A4B9-B7B442C20E8C}"/>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6" name="Rectangle 5">
            <a:extLst>
              <a:ext uri="{FF2B5EF4-FFF2-40B4-BE49-F238E27FC236}">
                <a16:creationId xmlns:a16="http://schemas.microsoft.com/office/drawing/2014/main" xmlns="" id="{C0516D81-F5A1-4000-8382-98B81DB8AA40}"/>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7" name="Rectangle 6">
            <a:extLst>
              <a:ext uri="{FF2B5EF4-FFF2-40B4-BE49-F238E27FC236}">
                <a16:creationId xmlns:a16="http://schemas.microsoft.com/office/drawing/2014/main" xmlns="" id="{8A57B345-BAC5-46AC-8EB0-AF245E2FE168}"/>
              </a:ext>
            </a:extLst>
          </p:cNvPr>
          <p:cNvSpPr>
            <a:spLocks noGrp="1" noChangeArrowheads="1"/>
          </p:cNvSpPr>
          <p:nvPr>
            <p:ph type="sldNum" sz="quarter" idx="12"/>
          </p:nvPr>
        </p:nvSpPr>
        <p:spPr>
          <a:ln/>
        </p:spPr>
        <p:txBody>
          <a:bodyPr/>
          <a:lstStyle>
            <a:lvl1pPr>
              <a:defRPr/>
            </a:lvl1pPr>
          </a:lstStyle>
          <a:p>
            <a:pPr>
              <a:defRPr/>
            </a:pPr>
            <a:fld id="{DB08C95B-1ECC-43A5-B93C-89F9F5A6ABD5}" type="slidenum">
              <a:rPr lang="hu-HU" altLang="hu-HU"/>
              <a:pPr>
                <a:defRPr/>
              </a:pPr>
              <a:t>‹#›</a:t>
            </a:fld>
            <a:endParaRPr lang="hu-HU" altLang="hu-HU"/>
          </a:p>
        </p:txBody>
      </p:sp>
    </p:spTree>
    <p:extLst>
      <p:ext uri="{BB962C8B-B14F-4D97-AF65-F5344CB8AC3E}">
        <p14:creationId xmlns:p14="http://schemas.microsoft.com/office/powerpoint/2010/main" val="2765654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5A50DB18-7D71-491C-8404-AD941906FB72}"/>
              </a:ext>
            </a:extLst>
          </p:cNvPr>
          <p:cNvSpPr>
            <a:spLocks noGrp="1"/>
          </p:cNvSpPr>
          <p:nvPr>
            <p:ph type="title"/>
          </p:nvPr>
        </p:nvSpPr>
        <p:spPr>
          <a:xfrm>
            <a:off x="457200" y="274638"/>
            <a:ext cx="8229600" cy="1143000"/>
          </a:xfrm>
        </p:spPr>
        <p:txBody>
          <a:bodyPr/>
          <a:lstStyle/>
          <a:p>
            <a:r>
              <a:rPr lang="hu-HU"/>
              <a:t>Mintacím szerkesztése</a:t>
            </a:r>
          </a:p>
        </p:txBody>
      </p:sp>
      <p:sp>
        <p:nvSpPr>
          <p:cNvPr id="3" name="Szöveg helye 2">
            <a:extLst>
              <a:ext uri="{FF2B5EF4-FFF2-40B4-BE49-F238E27FC236}">
                <a16:creationId xmlns:a16="http://schemas.microsoft.com/office/drawing/2014/main" xmlns="" id="{BC7FAF69-E5B6-438E-9CDC-FF26C4F86C70}"/>
              </a:ext>
            </a:extLst>
          </p:cNvPr>
          <p:cNvSpPr>
            <a:spLocks noGrp="1"/>
          </p:cNvSpPr>
          <p:nvPr>
            <p:ph type="body"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xmlns="" id="{34FBA20F-7509-4B60-AF1A-34B0928602D2}"/>
              </a:ext>
            </a:extLst>
          </p:cNvPr>
          <p:cNvSpPr>
            <a:spLocks noGrp="1"/>
          </p:cNvSpPr>
          <p:nvPr>
            <p:ph sz="quarter" idx="2"/>
          </p:nvPr>
        </p:nvSpPr>
        <p:spPr>
          <a:xfrm>
            <a:off x="4648200" y="1600200"/>
            <a:ext cx="4038600" cy="21859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Tartalom helye 4">
            <a:extLst>
              <a:ext uri="{FF2B5EF4-FFF2-40B4-BE49-F238E27FC236}">
                <a16:creationId xmlns:a16="http://schemas.microsoft.com/office/drawing/2014/main" xmlns="" id="{89D61637-1AEE-42F1-A0AF-5B783ABF10DF}"/>
              </a:ext>
            </a:extLst>
          </p:cNvPr>
          <p:cNvSpPr>
            <a:spLocks noGrp="1"/>
          </p:cNvSpPr>
          <p:nvPr>
            <p:ph sz="quarter" idx="3"/>
          </p:nvPr>
        </p:nvSpPr>
        <p:spPr>
          <a:xfrm>
            <a:off x="4648200" y="3938588"/>
            <a:ext cx="4038600" cy="2187575"/>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Rectangle 4">
            <a:extLst>
              <a:ext uri="{FF2B5EF4-FFF2-40B4-BE49-F238E27FC236}">
                <a16:creationId xmlns:a16="http://schemas.microsoft.com/office/drawing/2014/main" xmlns="" id="{8681E7ED-36C3-4AE3-BF5F-EE6584EB1AA6}"/>
              </a:ext>
            </a:extLst>
          </p:cNvPr>
          <p:cNvSpPr>
            <a:spLocks noGrp="1" noChangeArrowheads="1"/>
          </p:cNvSpPr>
          <p:nvPr>
            <p:ph type="dt" sz="half" idx="10"/>
          </p:nvPr>
        </p:nvSpPr>
        <p:spPr>
          <a:ln/>
        </p:spPr>
        <p:txBody>
          <a:bodyPr/>
          <a:lstStyle>
            <a:lvl1pPr>
              <a:defRPr/>
            </a:lvl1pPr>
          </a:lstStyle>
          <a:p>
            <a:pPr>
              <a:defRPr/>
            </a:pPr>
            <a:endParaRPr lang="hu-HU" altLang="hu-HU"/>
          </a:p>
        </p:txBody>
      </p:sp>
      <p:sp>
        <p:nvSpPr>
          <p:cNvPr id="7" name="Rectangle 5">
            <a:extLst>
              <a:ext uri="{FF2B5EF4-FFF2-40B4-BE49-F238E27FC236}">
                <a16:creationId xmlns:a16="http://schemas.microsoft.com/office/drawing/2014/main" xmlns="" id="{B6509205-99AC-405F-8D44-C0AB7515B98D}"/>
              </a:ext>
            </a:extLst>
          </p:cNvPr>
          <p:cNvSpPr>
            <a:spLocks noGrp="1" noChangeArrowheads="1"/>
          </p:cNvSpPr>
          <p:nvPr>
            <p:ph type="ftr" sz="quarter" idx="11"/>
          </p:nvPr>
        </p:nvSpPr>
        <p:spPr>
          <a:ln/>
        </p:spPr>
        <p:txBody>
          <a:bodyPr/>
          <a:lstStyle>
            <a:lvl1pPr>
              <a:defRPr/>
            </a:lvl1pPr>
          </a:lstStyle>
          <a:p>
            <a:pPr>
              <a:defRPr/>
            </a:pPr>
            <a:endParaRPr lang="hu-HU" altLang="hu-HU"/>
          </a:p>
        </p:txBody>
      </p:sp>
      <p:sp>
        <p:nvSpPr>
          <p:cNvPr id="8" name="Rectangle 6">
            <a:extLst>
              <a:ext uri="{FF2B5EF4-FFF2-40B4-BE49-F238E27FC236}">
                <a16:creationId xmlns:a16="http://schemas.microsoft.com/office/drawing/2014/main" xmlns="" id="{656231AC-DBEA-40EC-9469-4F642DC838D6}"/>
              </a:ext>
            </a:extLst>
          </p:cNvPr>
          <p:cNvSpPr>
            <a:spLocks noGrp="1" noChangeArrowheads="1"/>
          </p:cNvSpPr>
          <p:nvPr>
            <p:ph type="sldNum" sz="quarter" idx="12"/>
          </p:nvPr>
        </p:nvSpPr>
        <p:spPr>
          <a:ln/>
        </p:spPr>
        <p:txBody>
          <a:bodyPr/>
          <a:lstStyle>
            <a:lvl1pPr>
              <a:defRPr/>
            </a:lvl1pPr>
          </a:lstStyle>
          <a:p>
            <a:pPr>
              <a:defRPr/>
            </a:pPr>
            <a:fld id="{39E4A25A-4259-4F02-9CAF-ACD8CAE461C5}" type="slidenum">
              <a:rPr lang="hu-HU" altLang="hu-HU"/>
              <a:pPr>
                <a:defRPr/>
              </a:pPr>
              <a:t>‹#›</a:t>
            </a:fld>
            <a:endParaRPr lang="hu-HU" altLang="hu-HU"/>
          </a:p>
        </p:txBody>
      </p:sp>
    </p:spTree>
    <p:extLst>
      <p:ext uri="{BB962C8B-B14F-4D97-AF65-F5344CB8AC3E}">
        <p14:creationId xmlns:p14="http://schemas.microsoft.com/office/powerpoint/2010/main" val="2750279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8F5467D3-D45F-4C38-83D0-97726189FA71}"/>
              </a:ext>
            </a:extLst>
          </p:cNvPr>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xmlns="" id="{6D06AD1A-D78E-4ACA-A78C-354023D2C65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xmlns="" id="{22BC9C80-9C8F-46CF-B39F-2D2FDF361F2A}"/>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xmlns="" id="{39B52B4D-76F3-462D-BB65-1C809672A667}"/>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xmlns="" id="{53539088-CE54-4267-BF62-C9B6FF578610}"/>
              </a:ext>
            </a:extLst>
          </p:cNvPr>
          <p:cNvSpPr>
            <a:spLocks noGrp="1"/>
          </p:cNvSpPr>
          <p:nvPr>
            <p:ph type="sldNum" sz="quarter" idx="12"/>
          </p:nvPr>
        </p:nvSpPr>
        <p:spPr/>
        <p:txBody>
          <a:bodyPr/>
          <a:lstStyle>
            <a:lvl1pPr>
              <a:defRPr/>
            </a:lvl1pPr>
          </a:lstStyle>
          <a:p>
            <a:fld id="{AF72545B-204A-41B5-9D91-6B61D75E8FBC}" type="slidenum">
              <a:rPr lang="hu-HU" altLang="hu-HU"/>
              <a:pPr/>
              <a:t>‹#›</a:t>
            </a:fld>
            <a:endParaRPr lang="hu-HU" altLang="hu-HU"/>
          </a:p>
        </p:txBody>
      </p:sp>
    </p:spTree>
    <p:extLst>
      <p:ext uri="{BB962C8B-B14F-4D97-AF65-F5344CB8AC3E}">
        <p14:creationId xmlns:p14="http://schemas.microsoft.com/office/powerpoint/2010/main" val="33732884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9415187E-E34D-4C5B-94C0-C0B1856CF9FE}"/>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B22A5E44-69F2-48B7-81BC-6C656E310C02}"/>
              </a:ext>
            </a:extLst>
          </p:cNvPr>
          <p:cNvSpPr>
            <a:spLocks noGrp="1"/>
          </p:cNvSpPr>
          <p:nvPr>
            <p:ph idx="1"/>
          </p:nvPr>
        </p:nvSpPr>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7CA0C967-6716-4EB9-A551-F947D557D1CE}"/>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xmlns="" id="{4EA73308-98D5-4124-AC30-2B26641C0CEB}"/>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xmlns="" id="{E5087C0D-69F1-41B7-B54C-3CD65C377FD8}"/>
              </a:ext>
            </a:extLst>
          </p:cNvPr>
          <p:cNvSpPr>
            <a:spLocks noGrp="1"/>
          </p:cNvSpPr>
          <p:nvPr>
            <p:ph type="sldNum" sz="quarter" idx="12"/>
          </p:nvPr>
        </p:nvSpPr>
        <p:spPr/>
        <p:txBody>
          <a:bodyPr/>
          <a:lstStyle>
            <a:lvl1pPr>
              <a:defRPr/>
            </a:lvl1pPr>
          </a:lstStyle>
          <a:p>
            <a:fld id="{C449D6F6-58EB-4C3D-AB17-C035D0A4E06E}" type="slidenum">
              <a:rPr lang="hu-HU" altLang="hu-HU"/>
              <a:pPr/>
              <a:t>‹#›</a:t>
            </a:fld>
            <a:endParaRPr lang="hu-HU" altLang="hu-HU"/>
          </a:p>
        </p:txBody>
      </p:sp>
    </p:spTree>
    <p:extLst>
      <p:ext uri="{BB962C8B-B14F-4D97-AF65-F5344CB8AC3E}">
        <p14:creationId xmlns:p14="http://schemas.microsoft.com/office/powerpoint/2010/main" val="362821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E03B447A-AD01-4F92-B22C-3523C2285F86}" type="datetimeFigureOut">
              <a:rPr lang="hu-HU" smtClean="0"/>
              <a:t>2017.09.18.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C4AB8FE-3E87-4682-B383-82880F3B5EA5}" type="slidenum">
              <a:rPr lang="hu-HU" smtClean="0"/>
              <a:t>‹#›</a:t>
            </a:fld>
            <a:endParaRPr lang="hu-HU"/>
          </a:p>
        </p:txBody>
      </p:sp>
    </p:spTree>
    <p:extLst>
      <p:ext uri="{BB962C8B-B14F-4D97-AF65-F5344CB8AC3E}">
        <p14:creationId xmlns:p14="http://schemas.microsoft.com/office/powerpoint/2010/main" val="3028934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30F1CE46-422C-49F7-8F0E-3E945F5BE042}"/>
              </a:ext>
            </a:extLst>
          </p:cNvPr>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xmlns="" id="{A57180EA-7C1D-41AB-B641-461AC8FBF1E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Mintaszöveg-stílusok szerkesztése</a:t>
            </a:r>
          </a:p>
        </p:txBody>
      </p:sp>
      <p:sp>
        <p:nvSpPr>
          <p:cNvPr id="4" name="Dátum helye 3">
            <a:extLst>
              <a:ext uri="{FF2B5EF4-FFF2-40B4-BE49-F238E27FC236}">
                <a16:creationId xmlns:a16="http://schemas.microsoft.com/office/drawing/2014/main" xmlns="" id="{2284E71F-605B-4CB4-9ADA-992D7515CC5A}"/>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xmlns="" id="{E6F7D9AB-5124-4A92-B434-1E88DA55C6ED}"/>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xmlns="" id="{44D8F777-EB64-4C50-8077-849560F922EC}"/>
              </a:ext>
            </a:extLst>
          </p:cNvPr>
          <p:cNvSpPr>
            <a:spLocks noGrp="1"/>
          </p:cNvSpPr>
          <p:nvPr>
            <p:ph type="sldNum" sz="quarter" idx="12"/>
          </p:nvPr>
        </p:nvSpPr>
        <p:spPr/>
        <p:txBody>
          <a:bodyPr/>
          <a:lstStyle>
            <a:lvl1pPr>
              <a:defRPr/>
            </a:lvl1pPr>
          </a:lstStyle>
          <a:p>
            <a:fld id="{0FD7C2F7-97F6-404D-A4E5-6882ABC09815}" type="slidenum">
              <a:rPr lang="hu-HU" altLang="hu-HU"/>
              <a:pPr/>
              <a:t>‹#›</a:t>
            </a:fld>
            <a:endParaRPr lang="hu-HU" altLang="hu-HU"/>
          </a:p>
        </p:txBody>
      </p:sp>
    </p:spTree>
    <p:extLst>
      <p:ext uri="{BB962C8B-B14F-4D97-AF65-F5344CB8AC3E}">
        <p14:creationId xmlns:p14="http://schemas.microsoft.com/office/powerpoint/2010/main" val="574184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8FE4C0A6-B5E9-4D99-9D84-6A712BC4A408}"/>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E6B2CB35-764C-4336-865E-E21F39559D4C}"/>
              </a:ext>
            </a:extLst>
          </p:cNvPr>
          <p:cNvSpPr>
            <a:spLocks noGrp="1"/>
          </p:cNvSpPr>
          <p:nvPr>
            <p:ph sz="half" idx="1"/>
          </p:nvPr>
        </p:nvSpPr>
        <p:spPr>
          <a:xfrm>
            <a:off x="457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xmlns="" id="{5F7E9682-ACD1-4E80-A816-554E9921F179}"/>
              </a:ext>
            </a:extLst>
          </p:cNvPr>
          <p:cNvSpPr>
            <a:spLocks noGrp="1"/>
          </p:cNvSpPr>
          <p:nvPr>
            <p:ph sz="half" idx="2"/>
          </p:nvPr>
        </p:nvSpPr>
        <p:spPr>
          <a:xfrm>
            <a:off x="4648200" y="1600200"/>
            <a:ext cx="4038600" cy="4525963"/>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xmlns="" id="{15750063-8EAD-45D7-BF9A-CE59E543CC78}"/>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xmlns="" id="{79ECA200-45F1-4F6E-9C6E-D4112854CA04}"/>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xmlns="" id="{C9372EC0-E521-4AFF-A045-C82B57740C78}"/>
              </a:ext>
            </a:extLst>
          </p:cNvPr>
          <p:cNvSpPr>
            <a:spLocks noGrp="1"/>
          </p:cNvSpPr>
          <p:nvPr>
            <p:ph type="sldNum" sz="quarter" idx="12"/>
          </p:nvPr>
        </p:nvSpPr>
        <p:spPr/>
        <p:txBody>
          <a:bodyPr/>
          <a:lstStyle>
            <a:lvl1pPr>
              <a:defRPr/>
            </a:lvl1pPr>
          </a:lstStyle>
          <a:p>
            <a:fld id="{048B21A8-9EA2-4D19-A8D7-2FF6C1232559}" type="slidenum">
              <a:rPr lang="hu-HU" altLang="hu-HU"/>
              <a:pPr/>
              <a:t>‹#›</a:t>
            </a:fld>
            <a:endParaRPr lang="hu-HU" altLang="hu-HU"/>
          </a:p>
        </p:txBody>
      </p:sp>
    </p:spTree>
    <p:extLst>
      <p:ext uri="{BB962C8B-B14F-4D97-AF65-F5344CB8AC3E}">
        <p14:creationId xmlns:p14="http://schemas.microsoft.com/office/powerpoint/2010/main" val="1808876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A5CDF8FC-CC6C-492C-9206-2231FCF428CE}"/>
              </a:ext>
            </a:extLst>
          </p:cNvPr>
          <p:cNvSpPr>
            <a:spLocks noGrp="1"/>
          </p:cNvSpPr>
          <p:nvPr>
            <p:ph type="title"/>
          </p:nvPr>
        </p:nvSpPr>
        <p:spPr>
          <a:xfrm>
            <a:off x="630238" y="365125"/>
            <a:ext cx="7886700" cy="1325563"/>
          </a:xfrm>
        </p:spPr>
        <p:txBody>
          <a:bodyPr/>
          <a:lstStyle/>
          <a:p>
            <a:r>
              <a:rPr lang="hu-HU"/>
              <a:t>Mintacím szerkesztése</a:t>
            </a:r>
          </a:p>
        </p:txBody>
      </p:sp>
      <p:sp>
        <p:nvSpPr>
          <p:cNvPr id="3" name="Szöveg helye 2">
            <a:extLst>
              <a:ext uri="{FF2B5EF4-FFF2-40B4-BE49-F238E27FC236}">
                <a16:creationId xmlns:a16="http://schemas.microsoft.com/office/drawing/2014/main" xmlns="" id="{99C0DA4E-9751-4BBB-A496-8EC42D3301E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4" name="Tartalom helye 3">
            <a:extLst>
              <a:ext uri="{FF2B5EF4-FFF2-40B4-BE49-F238E27FC236}">
                <a16:creationId xmlns:a16="http://schemas.microsoft.com/office/drawing/2014/main" xmlns="" id="{FB9D2F00-BF29-4A84-98EF-4AF933A19D8E}"/>
              </a:ext>
            </a:extLst>
          </p:cNvPr>
          <p:cNvSpPr>
            <a:spLocks noGrp="1"/>
          </p:cNvSpPr>
          <p:nvPr>
            <p:ph sz="half" idx="2"/>
          </p:nvPr>
        </p:nvSpPr>
        <p:spPr>
          <a:xfrm>
            <a:off x="630238" y="2505075"/>
            <a:ext cx="3868737"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xmlns="" id="{EC3DD7F0-7BF2-441A-B41A-0ADEDC7AB4E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6" name="Tartalom helye 5">
            <a:extLst>
              <a:ext uri="{FF2B5EF4-FFF2-40B4-BE49-F238E27FC236}">
                <a16:creationId xmlns:a16="http://schemas.microsoft.com/office/drawing/2014/main" xmlns="" id="{39ABC47E-4CBE-4AFB-A443-F4FC0503A878}"/>
              </a:ext>
            </a:extLst>
          </p:cNvPr>
          <p:cNvSpPr>
            <a:spLocks noGrp="1"/>
          </p:cNvSpPr>
          <p:nvPr>
            <p:ph sz="quarter" idx="4"/>
          </p:nvPr>
        </p:nvSpPr>
        <p:spPr>
          <a:xfrm>
            <a:off x="4629150" y="2505075"/>
            <a:ext cx="3887788"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xmlns="" id="{2F25B30F-D12C-4E53-AC24-21BBECBE925A}"/>
              </a:ext>
            </a:extLst>
          </p:cNvPr>
          <p:cNvSpPr>
            <a:spLocks noGrp="1"/>
          </p:cNvSpPr>
          <p:nvPr>
            <p:ph type="dt" sz="half" idx="10"/>
          </p:nvPr>
        </p:nvSpPr>
        <p:spPr/>
        <p:txBody>
          <a:bodyPr/>
          <a:lstStyle>
            <a:lvl1pPr>
              <a:defRPr/>
            </a:lvl1pPr>
          </a:lstStyle>
          <a:p>
            <a:endParaRPr lang="hu-HU" altLang="hu-HU"/>
          </a:p>
        </p:txBody>
      </p:sp>
      <p:sp>
        <p:nvSpPr>
          <p:cNvPr id="8" name="Élőláb helye 7">
            <a:extLst>
              <a:ext uri="{FF2B5EF4-FFF2-40B4-BE49-F238E27FC236}">
                <a16:creationId xmlns:a16="http://schemas.microsoft.com/office/drawing/2014/main" xmlns="" id="{122815D5-A63C-4EF9-B456-7DE9B1D91813}"/>
              </a:ext>
            </a:extLst>
          </p:cNvPr>
          <p:cNvSpPr>
            <a:spLocks noGrp="1"/>
          </p:cNvSpPr>
          <p:nvPr>
            <p:ph type="ftr" sz="quarter" idx="11"/>
          </p:nvPr>
        </p:nvSpPr>
        <p:spPr/>
        <p:txBody>
          <a:bodyPr/>
          <a:lstStyle>
            <a:lvl1pPr>
              <a:defRPr/>
            </a:lvl1pPr>
          </a:lstStyle>
          <a:p>
            <a:endParaRPr lang="hu-HU" altLang="hu-HU"/>
          </a:p>
        </p:txBody>
      </p:sp>
      <p:sp>
        <p:nvSpPr>
          <p:cNvPr id="9" name="Dia számának helye 8">
            <a:extLst>
              <a:ext uri="{FF2B5EF4-FFF2-40B4-BE49-F238E27FC236}">
                <a16:creationId xmlns:a16="http://schemas.microsoft.com/office/drawing/2014/main" xmlns="" id="{7BCE3336-59CA-4446-95C6-F3CE9909BA68}"/>
              </a:ext>
            </a:extLst>
          </p:cNvPr>
          <p:cNvSpPr>
            <a:spLocks noGrp="1"/>
          </p:cNvSpPr>
          <p:nvPr>
            <p:ph type="sldNum" sz="quarter" idx="12"/>
          </p:nvPr>
        </p:nvSpPr>
        <p:spPr/>
        <p:txBody>
          <a:bodyPr/>
          <a:lstStyle>
            <a:lvl1pPr>
              <a:defRPr/>
            </a:lvl1pPr>
          </a:lstStyle>
          <a:p>
            <a:fld id="{09988823-A30F-413C-BFC4-39475F1A0545}" type="slidenum">
              <a:rPr lang="hu-HU" altLang="hu-HU"/>
              <a:pPr/>
              <a:t>‹#›</a:t>
            </a:fld>
            <a:endParaRPr lang="hu-HU" altLang="hu-HU"/>
          </a:p>
        </p:txBody>
      </p:sp>
    </p:spTree>
    <p:extLst>
      <p:ext uri="{BB962C8B-B14F-4D97-AF65-F5344CB8AC3E}">
        <p14:creationId xmlns:p14="http://schemas.microsoft.com/office/powerpoint/2010/main" val="40815729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912F52C0-74F4-4252-8CB5-3E6DA331EE3E}"/>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xmlns="" id="{A2D8912B-A9F4-443F-9033-513EE25C1D98}"/>
              </a:ext>
            </a:extLst>
          </p:cNvPr>
          <p:cNvSpPr>
            <a:spLocks noGrp="1"/>
          </p:cNvSpPr>
          <p:nvPr>
            <p:ph type="dt" sz="half" idx="10"/>
          </p:nvPr>
        </p:nvSpPr>
        <p:spPr/>
        <p:txBody>
          <a:bodyPr/>
          <a:lstStyle>
            <a:lvl1pPr>
              <a:defRPr/>
            </a:lvl1pPr>
          </a:lstStyle>
          <a:p>
            <a:endParaRPr lang="hu-HU" altLang="hu-HU"/>
          </a:p>
        </p:txBody>
      </p:sp>
      <p:sp>
        <p:nvSpPr>
          <p:cNvPr id="4" name="Élőláb helye 3">
            <a:extLst>
              <a:ext uri="{FF2B5EF4-FFF2-40B4-BE49-F238E27FC236}">
                <a16:creationId xmlns:a16="http://schemas.microsoft.com/office/drawing/2014/main" xmlns="" id="{D310202C-7A11-4B3F-A705-5BDBCE9F8576}"/>
              </a:ext>
            </a:extLst>
          </p:cNvPr>
          <p:cNvSpPr>
            <a:spLocks noGrp="1"/>
          </p:cNvSpPr>
          <p:nvPr>
            <p:ph type="ftr" sz="quarter" idx="11"/>
          </p:nvPr>
        </p:nvSpPr>
        <p:spPr/>
        <p:txBody>
          <a:bodyPr/>
          <a:lstStyle>
            <a:lvl1pPr>
              <a:defRPr/>
            </a:lvl1pPr>
          </a:lstStyle>
          <a:p>
            <a:endParaRPr lang="hu-HU" altLang="hu-HU"/>
          </a:p>
        </p:txBody>
      </p:sp>
      <p:sp>
        <p:nvSpPr>
          <p:cNvPr id="5" name="Dia számának helye 4">
            <a:extLst>
              <a:ext uri="{FF2B5EF4-FFF2-40B4-BE49-F238E27FC236}">
                <a16:creationId xmlns:a16="http://schemas.microsoft.com/office/drawing/2014/main" xmlns="" id="{C33994FA-D022-4B2E-92CF-9ED4E8950F12}"/>
              </a:ext>
            </a:extLst>
          </p:cNvPr>
          <p:cNvSpPr>
            <a:spLocks noGrp="1"/>
          </p:cNvSpPr>
          <p:nvPr>
            <p:ph type="sldNum" sz="quarter" idx="12"/>
          </p:nvPr>
        </p:nvSpPr>
        <p:spPr/>
        <p:txBody>
          <a:bodyPr/>
          <a:lstStyle>
            <a:lvl1pPr>
              <a:defRPr/>
            </a:lvl1pPr>
          </a:lstStyle>
          <a:p>
            <a:fld id="{520BFF02-D7DE-41A3-9B16-A18B06B03C0E}" type="slidenum">
              <a:rPr lang="hu-HU" altLang="hu-HU"/>
              <a:pPr/>
              <a:t>‹#›</a:t>
            </a:fld>
            <a:endParaRPr lang="hu-HU" altLang="hu-HU"/>
          </a:p>
        </p:txBody>
      </p:sp>
    </p:spTree>
    <p:extLst>
      <p:ext uri="{BB962C8B-B14F-4D97-AF65-F5344CB8AC3E}">
        <p14:creationId xmlns:p14="http://schemas.microsoft.com/office/powerpoint/2010/main" val="1070555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xmlns="" id="{1B327024-8B18-437E-9CFE-B0A459CBFD4C}"/>
              </a:ext>
            </a:extLst>
          </p:cNvPr>
          <p:cNvSpPr>
            <a:spLocks noGrp="1"/>
          </p:cNvSpPr>
          <p:nvPr>
            <p:ph type="dt" sz="half" idx="10"/>
          </p:nvPr>
        </p:nvSpPr>
        <p:spPr/>
        <p:txBody>
          <a:bodyPr/>
          <a:lstStyle>
            <a:lvl1pPr>
              <a:defRPr/>
            </a:lvl1pPr>
          </a:lstStyle>
          <a:p>
            <a:endParaRPr lang="hu-HU" altLang="hu-HU"/>
          </a:p>
        </p:txBody>
      </p:sp>
      <p:sp>
        <p:nvSpPr>
          <p:cNvPr id="3" name="Élőláb helye 2">
            <a:extLst>
              <a:ext uri="{FF2B5EF4-FFF2-40B4-BE49-F238E27FC236}">
                <a16:creationId xmlns:a16="http://schemas.microsoft.com/office/drawing/2014/main" xmlns="" id="{FB2C4443-37D4-42C3-9C7C-0A04676A1100}"/>
              </a:ext>
            </a:extLst>
          </p:cNvPr>
          <p:cNvSpPr>
            <a:spLocks noGrp="1"/>
          </p:cNvSpPr>
          <p:nvPr>
            <p:ph type="ftr" sz="quarter" idx="11"/>
          </p:nvPr>
        </p:nvSpPr>
        <p:spPr/>
        <p:txBody>
          <a:bodyPr/>
          <a:lstStyle>
            <a:lvl1pPr>
              <a:defRPr/>
            </a:lvl1pPr>
          </a:lstStyle>
          <a:p>
            <a:endParaRPr lang="hu-HU" altLang="hu-HU"/>
          </a:p>
        </p:txBody>
      </p:sp>
      <p:sp>
        <p:nvSpPr>
          <p:cNvPr id="4" name="Dia számának helye 3">
            <a:extLst>
              <a:ext uri="{FF2B5EF4-FFF2-40B4-BE49-F238E27FC236}">
                <a16:creationId xmlns:a16="http://schemas.microsoft.com/office/drawing/2014/main" xmlns="" id="{3DDA636E-BC26-445D-AD74-1D1D5DE2588B}"/>
              </a:ext>
            </a:extLst>
          </p:cNvPr>
          <p:cNvSpPr>
            <a:spLocks noGrp="1"/>
          </p:cNvSpPr>
          <p:nvPr>
            <p:ph type="sldNum" sz="quarter" idx="12"/>
          </p:nvPr>
        </p:nvSpPr>
        <p:spPr/>
        <p:txBody>
          <a:bodyPr/>
          <a:lstStyle>
            <a:lvl1pPr>
              <a:defRPr/>
            </a:lvl1pPr>
          </a:lstStyle>
          <a:p>
            <a:fld id="{B569AB58-5123-4472-8A04-2EAE3D408BBF}" type="slidenum">
              <a:rPr lang="hu-HU" altLang="hu-HU"/>
              <a:pPr/>
              <a:t>‹#›</a:t>
            </a:fld>
            <a:endParaRPr lang="hu-HU" altLang="hu-HU"/>
          </a:p>
        </p:txBody>
      </p:sp>
    </p:spTree>
    <p:extLst>
      <p:ext uri="{BB962C8B-B14F-4D97-AF65-F5344CB8AC3E}">
        <p14:creationId xmlns:p14="http://schemas.microsoft.com/office/powerpoint/2010/main" val="4110189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07AE1BC5-1A48-4A1C-B1FD-93590572BA09}"/>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xmlns="" id="{FE0DCDA5-2760-4150-AE0C-FE0E7DE81A2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xmlns="" id="{691948F9-0888-4435-8988-4093977E2B7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xmlns="" id="{64F48EFE-1598-49D0-A4EF-87DB752BD44F}"/>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xmlns="" id="{79AF69DB-C840-4F3D-BB94-268B8B551D18}"/>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xmlns="" id="{952755E3-FE12-46CF-8A0E-6D098A2ECFE9}"/>
              </a:ext>
            </a:extLst>
          </p:cNvPr>
          <p:cNvSpPr>
            <a:spLocks noGrp="1"/>
          </p:cNvSpPr>
          <p:nvPr>
            <p:ph type="sldNum" sz="quarter" idx="12"/>
          </p:nvPr>
        </p:nvSpPr>
        <p:spPr/>
        <p:txBody>
          <a:bodyPr/>
          <a:lstStyle>
            <a:lvl1pPr>
              <a:defRPr/>
            </a:lvl1pPr>
          </a:lstStyle>
          <a:p>
            <a:fld id="{25C361E6-4118-4B95-9A37-8E115261F5B2}" type="slidenum">
              <a:rPr lang="hu-HU" altLang="hu-HU"/>
              <a:pPr/>
              <a:t>‹#›</a:t>
            </a:fld>
            <a:endParaRPr lang="hu-HU" altLang="hu-HU"/>
          </a:p>
        </p:txBody>
      </p:sp>
    </p:spTree>
    <p:extLst>
      <p:ext uri="{BB962C8B-B14F-4D97-AF65-F5344CB8AC3E}">
        <p14:creationId xmlns:p14="http://schemas.microsoft.com/office/powerpoint/2010/main" val="3618185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EAF69BA7-FF8E-48C6-BC2D-ABE1DEDCD227}"/>
              </a:ext>
            </a:extLst>
          </p:cNvPr>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xmlns="" id="{0F1E92E8-6492-4B83-A8A0-3ED5C5226FB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xmlns="" id="{1B5D73E7-3B4B-4317-9D0A-DCC420DC8BB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átum helye 4">
            <a:extLst>
              <a:ext uri="{FF2B5EF4-FFF2-40B4-BE49-F238E27FC236}">
                <a16:creationId xmlns:a16="http://schemas.microsoft.com/office/drawing/2014/main" xmlns="" id="{113F5F85-5761-41AF-B104-8D6AB34073D5}"/>
              </a:ext>
            </a:extLst>
          </p:cNvPr>
          <p:cNvSpPr>
            <a:spLocks noGrp="1"/>
          </p:cNvSpPr>
          <p:nvPr>
            <p:ph type="dt" sz="half" idx="10"/>
          </p:nvPr>
        </p:nvSpPr>
        <p:spPr/>
        <p:txBody>
          <a:bodyPr/>
          <a:lstStyle>
            <a:lvl1pPr>
              <a:defRPr/>
            </a:lvl1pPr>
          </a:lstStyle>
          <a:p>
            <a:endParaRPr lang="hu-HU" altLang="hu-HU"/>
          </a:p>
        </p:txBody>
      </p:sp>
      <p:sp>
        <p:nvSpPr>
          <p:cNvPr id="6" name="Élőláb helye 5">
            <a:extLst>
              <a:ext uri="{FF2B5EF4-FFF2-40B4-BE49-F238E27FC236}">
                <a16:creationId xmlns:a16="http://schemas.microsoft.com/office/drawing/2014/main" xmlns="" id="{F117303E-8DD5-4D7E-8DE8-C868F152A387}"/>
              </a:ext>
            </a:extLst>
          </p:cNvPr>
          <p:cNvSpPr>
            <a:spLocks noGrp="1"/>
          </p:cNvSpPr>
          <p:nvPr>
            <p:ph type="ftr" sz="quarter" idx="11"/>
          </p:nvPr>
        </p:nvSpPr>
        <p:spPr/>
        <p:txBody>
          <a:bodyPr/>
          <a:lstStyle>
            <a:lvl1pPr>
              <a:defRPr/>
            </a:lvl1pPr>
          </a:lstStyle>
          <a:p>
            <a:endParaRPr lang="hu-HU" altLang="hu-HU"/>
          </a:p>
        </p:txBody>
      </p:sp>
      <p:sp>
        <p:nvSpPr>
          <p:cNvPr id="7" name="Dia számának helye 6">
            <a:extLst>
              <a:ext uri="{FF2B5EF4-FFF2-40B4-BE49-F238E27FC236}">
                <a16:creationId xmlns:a16="http://schemas.microsoft.com/office/drawing/2014/main" xmlns="" id="{C2101136-6A86-42DD-9A59-2A9858FB6FCF}"/>
              </a:ext>
            </a:extLst>
          </p:cNvPr>
          <p:cNvSpPr>
            <a:spLocks noGrp="1"/>
          </p:cNvSpPr>
          <p:nvPr>
            <p:ph type="sldNum" sz="quarter" idx="12"/>
          </p:nvPr>
        </p:nvSpPr>
        <p:spPr/>
        <p:txBody>
          <a:bodyPr/>
          <a:lstStyle>
            <a:lvl1pPr>
              <a:defRPr/>
            </a:lvl1pPr>
          </a:lstStyle>
          <a:p>
            <a:fld id="{C70587AA-9589-4665-B18D-C2A21B0A5533}" type="slidenum">
              <a:rPr lang="hu-HU" altLang="hu-HU"/>
              <a:pPr/>
              <a:t>‹#›</a:t>
            </a:fld>
            <a:endParaRPr lang="hu-HU" altLang="hu-HU"/>
          </a:p>
        </p:txBody>
      </p:sp>
    </p:spTree>
    <p:extLst>
      <p:ext uri="{BB962C8B-B14F-4D97-AF65-F5344CB8AC3E}">
        <p14:creationId xmlns:p14="http://schemas.microsoft.com/office/powerpoint/2010/main" val="3051972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CE638777-DE69-46B5-911A-78CFF2823E00}"/>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xmlns="" id="{35878A0A-45D2-4DDC-9FB9-AF42F75DD1A5}"/>
              </a:ext>
            </a:extLst>
          </p:cNvPr>
          <p:cNvSpPr>
            <a:spLocks noGrp="1"/>
          </p:cNvSpPr>
          <p:nvPr>
            <p:ph type="body" orient="vert" idx="1"/>
          </p:nvPr>
        </p:nvSpPr>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1A9B1ADC-A242-4196-8F46-E87E8C890851}"/>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xmlns="" id="{27A04166-8A29-455B-B0D6-A55C887072C8}"/>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xmlns="" id="{C5861809-A13E-4C05-9784-0836059F4820}"/>
              </a:ext>
            </a:extLst>
          </p:cNvPr>
          <p:cNvSpPr>
            <a:spLocks noGrp="1"/>
          </p:cNvSpPr>
          <p:nvPr>
            <p:ph type="sldNum" sz="quarter" idx="12"/>
          </p:nvPr>
        </p:nvSpPr>
        <p:spPr/>
        <p:txBody>
          <a:bodyPr/>
          <a:lstStyle>
            <a:lvl1pPr>
              <a:defRPr/>
            </a:lvl1pPr>
          </a:lstStyle>
          <a:p>
            <a:fld id="{66FAC45C-3B37-4DA3-AA39-068173332760}" type="slidenum">
              <a:rPr lang="hu-HU" altLang="hu-HU"/>
              <a:pPr/>
              <a:t>‹#›</a:t>
            </a:fld>
            <a:endParaRPr lang="hu-HU" altLang="hu-HU"/>
          </a:p>
        </p:txBody>
      </p:sp>
    </p:spTree>
    <p:extLst>
      <p:ext uri="{BB962C8B-B14F-4D97-AF65-F5344CB8AC3E}">
        <p14:creationId xmlns:p14="http://schemas.microsoft.com/office/powerpoint/2010/main" val="1477100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xmlns="" id="{FDDC23BD-8E3A-4DDF-9BCA-6F1D736721A4}"/>
              </a:ext>
            </a:extLst>
          </p:cNvPr>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xmlns="" id="{84B1927B-08B1-4130-A12E-2C51222FB70A}"/>
              </a:ext>
            </a:extLst>
          </p:cNvPr>
          <p:cNvSpPr>
            <a:spLocks noGrp="1"/>
          </p:cNvSpPr>
          <p:nvPr>
            <p:ph type="body" orient="vert" idx="1"/>
          </p:nvPr>
        </p:nvSpPr>
        <p:spPr>
          <a:xfrm>
            <a:off x="457200" y="274638"/>
            <a:ext cx="6019800" cy="5851525"/>
          </a:xfrm>
        </p:spPr>
        <p:txBody>
          <a:bodyPr vert="eaVert"/>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6D1273BF-3D6E-4CED-B13C-48BDFFFE23F6}"/>
              </a:ext>
            </a:extLst>
          </p:cNvPr>
          <p:cNvSpPr>
            <a:spLocks noGrp="1"/>
          </p:cNvSpPr>
          <p:nvPr>
            <p:ph type="dt" sz="half" idx="10"/>
          </p:nvPr>
        </p:nvSpPr>
        <p:spPr/>
        <p:txBody>
          <a:bodyPr/>
          <a:lstStyle>
            <a:lvl1pPr>
              <a:defRPr/>
            </a:lvl1pPr>
          </a:lstStyle>
          <a:p>
            <a:endParaRPr lang="hu-HU" altLang="hu-HU"/>
          </a:p>
        </p:txBody>
      </p:sp>
      <p:sp>
        <p:nvSpPr>
          <p:cNvPr id="5" name="Élőláb helye 4">
            <a:extLst>
              <a:ext uri="{FF2B5EF4-FFF2-40B4-BE49-F238E27FC236}">
                <a16:creationId xmlns:a16="http://schemas.microsoft.com/office/drawing/2014/main" xmlns="" id="{5291FBCA-0200-4B81-A5F4-A85FDE90FA52}"/>
              </a:ext>
            </a:extLst>
          </p:cNvPr>
          <p:cNvSpPr>
            <a:spLocks noGrp="1"/>
          </p:cNvSpPr>
          <p:nvPr>
            <p:ph type="ftr" sz="quarter" idx="11"/>
          </p:nvPr>
        </p:nvSpPr>
        <p:spPr/>
        <p:txBody>
          <a:bodyPr/>
          <a:lstStyle>
            <a:lvl1pPr>
              <a:defRPr/>
            </a:lvl1pPr>
          </a:lstStyle>
          <a:p>
            <a:endParaRPr lang="hu-HU" altLang="hu-HU"/>
          </a:p>
        </p:txBody>
      </p:sp>
      <p:sp>
        <p:nvSpPr>
          <p:cNvPr id="6" name="Dia számának helye 5">
            <a:extLst>
              <a:ext uri="{FF2B5EF4-FFF2-40B4-BE49-F238E27FC236}">
                <a16:creationId xmlns:a16="http://schemas.microsoft.com/office/drawing/2014/main" xmlns="" id="{A474FCBD-2B39-430A-9454-4D90254E47F7}"/>
              </a:ext>
            </a:extLst>
          </p:cNvPr>
          <p:cNvSpPr>
            <a:spLocks noGrp="1"/>
          </p:cNvSpPr>
          <p:nvPr>
            <p:ph type="sldNum" sz="quarter" idx="12"/>
          </p:nvPr>
        </p:nvSpPr>
        <p:spPr/>
        <p:txBody>
          <a:bodyPr/>
          <a:lstStyle>
            <a:lvl1pPr>
              <a:defRPr/>
            </a:lvl1pPr>
          </a:lstStyle>
          <a:p>
            <a:fld id="{C2CB1431-830C-4E7D-B98F-45E10E86EE65}" type="slidenum">
              <a:rPr lang="hu-HU" altLang="hu-HU"/>
              <a:pPr/>
              <a:t>‹#›</a:t>
            </a:fld>
            <a:endParaRPr lang="hu-HU" altLang="hu-HU"/>
          </a:p>
        </p:txBody>
      </p:sp>
    </p:spTree>
    <p:extLst>
      <p:ext uri="{BB962C8B-B14F-4D97-AF65-F5344CB8AC3E}">
        <p14:creationId xmlns:p14="http://schemas.microsoft.com/office/powerpoint/2010/main" val="64029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4" name="Content Placeholder 3"/>
          <p:cNvSpPr>
            <a:spLocks noGrp="1"/>
          </p:cNvSpPr>
          <p:nvPr>
            <p:ph sz="half" idx="2"/>
          </p:nvPr>
        </p:nvSpPr>
        <p:spPr>
          <a:xfrm>
            <a:off x="629842" y="2505075"/>
            <a:ext cx="3868340"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Mintaszöveg-stílusok szerkesztése</a:t>
            </a:r>
          </a:p>
        </p:txBody>
      </p:sp>
      <p:sp>
        <p:nvSpPr>
          <p:cNvPr id="6" name="Content Placeholder 5"/>
          <p:cNvSpPr>
            <a:spLocks noGrp="1"/>
          </p:cNvSpPr>
          <p:nvPr>
            <p:ph sz="quarter" idx="4"/>
          </p:nvPr>
        </p:nvSpPr>
        <p:spPr>
          <a:xfrm>
            <a:off x="4629150" y="2505075"/>
            <a:ext cx="3887391" cy="3684588"/>
          </a:xfrm>
        </p:spPr>
        <p:txBody>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E03B447A-AD01-4F92-B22C-3523C2285F86}" type="datetimeFigureOut">
              <a:rPr lang="hu-HU" smtClean="0"/>
              <a:t>2017.09.18.</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9C4AB8FE-3E87-4682-B383-82880F3B5EA5}" type="slidenum">
              <a:rPr lang="hu-HU" smtClean="0"/>
              <a:t>‹#›</a:t>
            </a:fld>
            <a:endParaRPr lang="hu-HU"/>
          </a:p>
        </p:txBody>
      </p:sp>
    </p:spTree>
    <p:extLst>
      <p:ext uri="{BB962C8B-B14F-4D97-AF65-F5344CB8AC3E}">
        <p14:creationId xmlns:p14="http://schemas.microsoft.com/office/powerpoint/2010/main" val="3804361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E03B447A-AD01-4F92-B22C-3523C2285F86}" type="datetimeFigureOut">
              <a:rPr lang="hu-HU" smtClean="0"/>
              <a:t>2017.09.18.</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9C4AB8FE-3E87-4682-B383-82880F3B5EA5}" type="slidenum">
              <a:rPr lang="hu-HU" smtClean="0"/>
              <a:t>‹#›</a:t>
            </a:fld>
            <a:endParaRPr lang="hu-HU"/>
          </a:p>
        </p:txBody>
      </p:sp>
    </p:spTree>
    <p:extLst>
      <p:ext uri="{BB962C8B-B14F-4D97-AF65-F5344CB8AC3E}">
        <p14:creationId xmlns:p14="http://schemas.microsoft.com/office/powerpoint/2010/main" val="1584929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447A-AD01-4F92-B22C-3523C2285F86}" type="datetimeFigureOut">
              <a:rPr lang="hu-HU" smtClean="0"/>
              <a:t>2017.09.18.</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9C4AB8FE-3E87-4682-B383-82880F3B5EA5}" type="slidenum">
              <a:rPr lang="hu-HU" smtClean="0"/>
              <a:t>‹#›</a:t>
            </a:fld>
            <a:endParaRPr lang="hu-HU"/>
          </a:p>
        </p:txBody>
      </p:sp>
    </p:spTree>
    <p:extLst>
      <p:ext uri="{BB962C8B-B14F-4D97-AF65-F5344CB8AC3E}">
        <p14:creationId xmlns:p14="http://schemas.microsoft.com/office/powerpoint/2010/main" val="4115068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ate Placeholder 4"/>
          <p:cNvSpPr>
            <a:spLocks noGrp="1"/>
          </p:cNvSpPr>
          <p:nvPr>
            <p:ph type="dt" sz="half" idx="10"/>
          </p:nvPr>
        </p:nvSpPr>
        <p:spPr/>
        <p:txBody>
          <a:bodyPr/>
          <a:lstStyle/>
          <a:p>
            <a:fld id="{E03B447A-AD01-4F92-B22C-3523C2285F86}" type="datetimeFigureOut">
              <a:rPr lang="hu-HU" smtClean="0"/>
              <a:t>2017.09.18.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C4AB8FE-3E87-4682-B383-82880F3B5EA5}" type="slidenum">
              <a:rPr lang="hu-HU" smtClean="0"/>
              <a:t>‹#›</a:t>
            </a:fld>
            <a:endParaRPr lang="hu-HU"/>
          </a:p>
        </p:txBody>
      </p:sp>
    </p:spTree>
    <p:extLst>
      <p:ext uri="{BB962C8B-B14F-4D97-AF65-F5344CB8AC3E}">
        <p14:creationId xmlns:p14="http://schemas.microsoft.com/office/powerpoint/2010/main" val="3682541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Mintaszöveg-stílusok szerkesztése</a:t>
            </a:r>
          </a:p>
        </p:txBody>
      </p:sp>
      <p:sp>
        <p:nvSpPr>
          <p:cNvPr id="5" name="Date Placeholder 4"/>
          <p:cNvSpPr>
            <a:spLocks noGrp="1"/>
          </p:cNvSpPr>
          <p:nvPr>
            <p:ph type="dt" sz="half" idx="10"/>
          </p:nvPr>
        </p:nvSpPr>
        <p:spPr/>
        <p:txBody>
          <a:bodyPr/>
          <a:lstStyle/>
          <a:p>
            <a:fld id="{E03B447A-AD01-4F92-B22C-3523C2285F86}" type="datetimeFigureOut">
              <a:rPr lang="hu-HU" smtClean="0"/>
              <a:t>2017.09.18.</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9C4AB8FE-3E87-4682-B383-82880F3B5EA5}" type="slidenum">
              <a:rPr lang="hu-HU" smtClean="0"/>
              <a:t>‹#›</a:t>
            </a:fld>
            <a:endParaRPr lang="hu-HU"/>
          </a:p>
        </p:txBody>
      </p:sp>
    </p:spTree>
    <p:extLst>
      <p:ext uri="{BB962C8B-B14F-4D97-AF65-F5344CB8AC3E}">
        <p14:creationId xmlns:p14="http://schemas.microsoft.com/office/powerpoint/2010/main" val="1957260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a:t>Mintaszöveg-stílusok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B447A-AD01-4F92-B22C-3523C2285F86}" type="datetimeFigureOut">
              <a:rPr lang="hu-HU" smtClean="0"/>
              <a:t>2017.09.18.</a:t>
            </a:fld>
            <a:endParaRPr lang="hu-H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AB8FE-3E87-4682-B383-82880F3B5EA5}" type="slidenum">
              <a:rPr lang="hu-HU" smtClean="0"/>
              <a:t>‹#›</a:t>
            </a:fld>
            <a:endParaRPr lang="hu-HU"/>
          </a:p>
        </p:txBody>
      </p:sp>
    </p:spTree>
    <p:extLst>
      <p:ext uri="{BB962C8B-B14F-4D97-AF65-F5344CB8AC3E}">
        <p14:creationId xmlns:p14="http://schemas.microsoft.com/office/powerpoint/2010/main" val="2295945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E6E42E85-FD2E-4191-8350-B947650915A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a:extLst>
              <a:ext uri="{FF2B5EF4-FFF2-40B4-BE49-F238E27FC236}">
                <a16:creationId xmlns:a16="http://schemas.microsoft.com/office/drawing/2014/main" xmlns="" id="{17524B40-A7F9-4F45-BA33-36BC33B0874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a:extLst>
              <a:ext uri="{FF2B5EF4-FFF2-40B4-BE49-F238E27FC236}">
                <a16:creationId xmlns:a16="http://schemas.microsoft.com/office/drawing/2014/main" xmlns="" id="{4CF5D676-F0EB-431D-AC08-741AE462B75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hu-HU" altLang="hu-HU"/>
          </a:p>
        </p:txBody>
      </p:sp>
      <p:sp>
        <p:nvSpPr>
          <p:cNvPr id="1029" name="Rectangle 5">
            <a:extLst>
              <a:ext uri="{FF2B5EF4-FFF2-40B4-BE49-F238E27FC236}">
                <a16:creationId xmlns:a16="http://schemas.microsoft.com/office/drawing/2014/main" xmlns="" id="{2E4536DF-DA85-47FB-A541-D917CDC160F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hu-HU" altLang="hu-HU"/>
          </a:p>
        </p:txBody>
      </p:sp>
      <p:sp>
        <p:nvSpPr>
          <p:cNvPr id="1030" name="Rectangle 6">
            <a:extLst>
              <a:ext uri="{FF2B5EF4-FFF2-40B4-BE49-F238E27FC236}">
                <a16:creationId xmlns:a16="http://schemas.microsoft.com/office/drawing/2014/main" xmlns="" id="{1216D0FD-B781-4EE1-A991-ACFCFEABDEB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184DE32-CC55-449E-A098-172E1E94AFD7}" type="slidenum">
              <a:rPr lang="hu-HU" altLang="hu-HU"/>
              <a:pPr/>
              <a:t>‹#›</a:t>
            </a:fld>
            <a:endParaRPr lang="hu-HU" altLang="hu-HU"/>
          </a:p>
        </p:txBody>
      </p:sp>
    </p:spTree>
    <p:extLst>
      <p:ext uri="{BB962C8B-B14F-4D97-AF65-F5344CB8AC3E}">
        <p14:creationId xmlns:p14="http://schemas.microsoft.com/office/powerpoint/2010/main" val="356165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E5FC81E1-911A-4022-A056-461DF07D237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a:extLst>
              <a:ext uri="{FF2B5EF4-FFF2-40B4-BE49-F238E27FC236}">
                <a16:creationId xmlns:a16="http://schemas.microsoft.com/office/drawing/2014/main" xmlns="" id="{5010A5F9-4140-4F5F-BF2E-3B8EEA447BC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a:extLst>
              <a:ext uri="{FF2B5EF4-FFF2-40B4-BE49-F238E27FC236}">
                <a16:creationId xmlns:a16="http://schemas.microsoft.com/office/drawing/2014/main" xmlns="" id="{4CF5D676-F0EB-431D-AC08-741AE462B75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hu-HU" altLang="hu-HU"/>
          </a:p>
        </p:txBody>
      </p:sp>
      <p:sp>
        <p:nvSpPr>
          <p:cNvPr id="1029" name="Rectangle 5">
            <a:extLst>
              <a:ext uri="{FF2B5EF4-FFF2-40B4-BE49-F238E27FC236}">
                <a16:creationId xmlns:a16="http://schemas.microsoft.com/office/drawing/2014/main" xmlns="" id="{2E4536DF-DA85-47FB-A541-D917CDC160F0}"/>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hu-HU" altLang="hu-HU"/>
          </a:p>
        </p:txBody>
      </p:sp>
      <p:sp>
        <p:nvSpPr>
          <p:cNvPr id="1030" name="Rectangle 6">
            <a:extLst>
              <a:ext uri="{FF2B5EF4-FFF2-40B4-BE49-F238E27FC236}">
                <a16:creationId xmlns:a16="http://schemas.microsoft.com/office/drawing/2014/main" xmlns="" id="{1216D0FD-B781-4EE1-A991-ACFCFEABDEB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E0129F1-7F35-4126-8674-2DE24B8FCB1B}" type="slidenum">
              <a:rPr lang="hu-HU" altLang="hu-HU"/>
              <a:pPr>
                <a:defRPr/>
              </a:pPr>
              <a:t>‹#›</a:t>
            </a:fld>
            <a:endParaRPr lang="hu-HU" altLang="hu-HU"/>
          </a:p>
        </p:txBody>
      </p:sp>
    </p:spTree>
    <p:extLst>
      <p:ext uri="{BB962C8B-B14F-4D97-AF65-F5344CB8AC3E}">
        <p14:creationId xmlns:p14="http://schemas.microsoft.com/office/powerpoint/2010/main" val="31589160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F9710E6C-6ED6-46D2-9959-14296E836E5D}"/>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a:extLst>
              <a:ext uri="{FF2B5EF4-FFF2-40B4-BE49-F238E27FC236}">
                <a16:creationId xmlns:a16="http://schemas.microsoft.com/office/drawing/2014/main" xmlns="" id="{41DB613B-25B2-400F-875F-DD86392C03B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a:extLst>
              <a:ext uri="{FF2B5EF4-FFF2-40B4-BE49-F238E27FC236}">
                <a16:creationId xmlns:a16="http://schemas.microsoft.com/office/drawing/2014/main" xmlns="" id="{51C351FA-1598-481B-88E4-14723E39C84D}"/>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hu-HU" altLang="hu-HU"/>
          </a:p>
        </p:txBody>
      </p:sp>
      <p:sp>
        <p:nvSpPr>
          <p:cNvPr id="1029" name="Rectangle 5">
            <a:extLst>
              <a:ext uri="{FF2B5EF4-FFF2-40B4-BE49-F238E27FC236}">
                <a16:creationId xmlns:a16="http://schemas.microsoft.com/office/drawing/2014/main" xmlns="" id="{9518823E-D988-4563-945C-728804BE6E8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hu-HU" altLang="hu-HU"/>
          </a:p>
        </p:txBody>
      </p:sp>
      <p:sp>
        <p:nvSpPr>
          <p:cNvPr id="1030" name="Rectangle 6">
            <a:extLst>
              <a:ext uri="{FF2B5EF4-FFF2-40B4-BE49-F238E27FC236}">
                <a16:creationId xmlns:a16="http://schemas.microsoft.com/office/drawing/2014/main" xmlns="" id="{8FE8DD47-66CA-46AB-86A3-AB48C020469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1F141EFF-FB57-4260-B3DC-7A3148A3E5BF}" type="slidenum">
              <a:rPr lang="hu-HU" altLang="hu-HU"/>
              <a:pPr/>
              <a:t>‹#›</a:t>
            </a:fld>
            <a:endParaRPr lang="hu-HU" altLang="hu-HU"/>
          </a:p>
        </p:txBody>
      </p:sp>
    </p:spTree>
    <p:extLst>
      <p:ext uri="{BB962C8B-B14F-4D97-AF65-F5344CB8AC3E}">
        <p14:creationId xmlns:p14="http://schemas.microsoft.com/office/powerpoint/2010/main" val="8540188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cience.sciencemag.org/content/356/6335" TargetMode="External"/><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pnas.org/search?author1=Gerardo+Ceballos&amp;sortspec=date&amp;submit=Submit" TargetMode="Externa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hyperlink" Target="http://www.pnas.org/search?author1=Rodolfo+Dirzo&amp;sortspec=date&amp;submit=Submit" TargetMode="External"/><Relationship Id="rId4" Type="http://schemas.openxmlformats.org/officeDocument/2006/relationships/hyperlink" Target="http://www.pnas.org/search?author1=Paul+R.+Ehrlich&amp;sortspec=date&amp;submit=Submi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BFB65"/>
            </a:gs>
            <a:gs pos="74000">
              <a:schemeClr val="accent2">
                <a:lumMod val="45000"/>
                <a:lumOff val="55000"/>
              </a:schemeClr>
            </a:gs>
            <a:gs pos="83000">
              <a:schemeClr val="accent2">
                <a:lumMod val="45000"/>
                <a:lumOff val="55000"/>
              </a:schemeClr>
            </a:gs>
            <a:gs pos="100000">
              <a:srgbClr val="CC3300"/>
            </a:gs>
          </a:gsLst>
          <a:lin ang="5400000" scaled="1"/>
          <a:tileRect/>
        </a:gra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5433EC0A-385D-4BFB-A996-EAF81D262BCE}"/>
              </a:ext>
            </a:extLst>
          </p:cNvPr>
          <p:cNvSpPr>
            <a:spLocks noGrp="1"/>
          </p:cNvSpPr>
          <p:nvPr>
            <p:ph type="ctrTitle"/>
          </p:nvPr>
        </p:nvSpPr>
        <p:spPr/>
        <p:txBody>
          <a:bodyPr>
            <a:normAutofit fontScale="90000"/>
          </a:bodyPr>
          <a:lstStyle/>
          <a:p>
            <a:r>
              <a:rPr lang="hu-HU" dirty="0"/>
              <a:t>Csökkenő </a:t>
            </a:r>
            <a:r>
              <a:rPr lang="hu-HU" dirty="0" err="1"/>
              <a:t>biodiverzitás</a:t>
            </a:r>
            <a:r>
              <a:rPr lang="hu-HU" dirty="0"/>
              <a:t>, növekvő gazdaság – meddig?</a:t>
            </a:r>
          </a:p>
        </p:txBody>
      </p:sp>
      <p:sp>
        <p:nvSpPr>
          <p:cNvPr id="3" name="Alcím 2">
            <a:extLst>
              <a:ext uri="{FF2B5EF4-FFF2-40B4-BE49-F238E27FC236}">
                <a16:creationId xmlns:a16="http://schemas.microsoft.com/office/drawing/2014/main" xmlns="" id="{AA0C5D6D-A7F3-47F2-97DE-734016D15568}"/>
              </a:ext>
            </a:extLst>
          </p:cNvPr>
          <p:cNvSpPr>
            <a:spLocks noGrp="1"/>
          </p:cNvSpPr>
          <p:nvPr>
            <p:ph type="subTitle" idx="1"/>
          </p:nvPr>
        </p:nvSpPr>
        <p:spPr/>
        <p:txBody>
          <a:bodyPr>
            <a:normAutofit fontScale="77500" lnSpcReduction="20000"/>
          </a:bodyPr>
          <a:lstStyle/>
          <a:p>
            <a:r>
              <a:rPr lang="hu-HU"/>
              <a:t>A biodiverzitásról másképp 1.</a:t>
            </a:r>
          </a:p>
          <a:p>
            <a:r>
              <a:rPr lang="hu-HU"/>
              <a:t>Drámai mértékben csökken a biológiai sokféleség.</a:t>
            </a:r>
          </a:p>
          <a:p>
            <a:r>
              <a:rPr lang="hu-HU"/>
              <a:t>És akkor mi van… ?</a:t>
            </a:r>
          </a:p>
          <a:p>
            <a:endParaRPr lang="hu-HU"/>
          </a:p>
          <a:p>
            <a:r>
              <a:rPr lang="hu-HU"/>
              <a:t>MTA,  2017. szeptember 13.</a:t>
            </a:r>
            <a:endParaRPr lang="hu-HU" dirty="0"/>
          </a:p>
        </p:txBody>
      </p:sp>
    </p:spTree>
    <p:extLst>
      <p:ext uri="{BB962C8B-B14F-4D97-AF65-F5344CB8AC3E}">
        <p14:creationId xmlns:p14="http://schemas.microsoft.com/office/powerpoint/2010/main" val="4253363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7DD245A0-257B-491D-9AF3-54823F3287BA}"/>
              </a:ext>
            </a:extLst>
          </p:cNvPr>
          <p:cNvPicPr>
            <a:picLocks noChangeAspect="1"/>
          </p:cNvPicPr>
          <p:nvPr/>
        </p:nvPicPr>
        <p:blipFill>
          <a:blip r:embed="rId2"/>
          <a:stretch>
            <a:fillRect/>
          </a:stretch>
        </p:blipFill>
        <p:spPr>
          <a:xfrm>
            <a:off x="416458" y="181069"/>
            <a:ext cx="8727542" cy="6545656"/>
          </a:xfrm>
          <a:prstGeom prst="rect">
            <a:avLst/>
          </a:prstGeom>
        </p:spPr>
      </p:pic>
    </p:spTree>
    <p:extLst>
      <p:ext uri="{BB962C8B-B14F-4D97-AF65-F5344CB8AC3E}">
        <p14:creationId xmlns:p14="http://schemas.microsoft.com/office/powerpoint/2010/main" val="2724287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3146D562-0B68-457D-BAA7-2A69A6B2A3CA}"/>
              </a:ext>
            </a:extLst>
          </p:cNvPr>
          <p:cNvPicPr>
            <a:picLocks noChangeAspect="1"/>
          </p:cNvPicPr>
          <p:nvPr/>
        </p:nvPicPr>
        <p:blipFill>
          <a:blip r:embed="rId2"/>
          <a:stretch>
            <a:fillRect/>
          </a:stretch>
        </p:blipFill>
        <p:spPr>
          <a:xfrm>
            <a:off x="748421" y="561315"/>
            <a:ext cx="7918764" cy="5939073"/>
          </a:xfrm>
          <a:prstGeom prst="rect">
            <a:avLst/>
          </a:prstGeom>
        </p:spPr>
      </p:pic>
    </p:spTree>
    <p:extLst>
      <p:ext uri="{BB962C8B-B14F-4D97-AF65-F5344CB8AC3E}">
        <p14:creationId xmlns:p14="http://schemas.microsoft.com/office/powerpoint/2010/main" val="1661470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descr="rt_scitoc_ap21_R1">
            <a:extLst>
              <a:ext uri="{FF2B5EF4-FFF2-40B4-BE49-F238E27FC236}">
                <a16:creationId xmlns:a16="http://schemas.microsoft.com/office/drawing/2014/main" xmlns="" id="{B2805BA5-C60B-432B-A2DC-E00C0AD794A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088" y="2852738"/>
            <a:ext cx="7315200" cy="2428875"/>
          </a:xfrm>
          <a:prstGeom prst="rect">
            <a:avLst/>
          </a:prstGeom>
          <a:noFill/>
          <a:extLst>
            <a:ext uri="{909E8E84-426E-40DD-AFC4-6F175D3DCCD1}">
              <a14:hiddenFill xmlns:a14="http://schemas.microsoft.com/office/drawing/2010/main">
                <a:solidFill>
                  <a:srgbClr val="FFFFFF"/>
                </a:solidFill>
              </a14:hiddenFill>
            </a:ext>
          </a:extLst>
        </p:spPr>
      </p:pic>
      <p:sp>
        <p:nvSpPr>
          <p:cNvPr id="91142" name="Text Box 6">
            <a:extLst>
              <a:ext uri="{FF2B5EF4-FFF2-40B4-BE49-F238E27FC236}">
                <a16:creationId xmlns:a16="http://schemas.microsoft.com/office/drawing/2014/main" xmlns="" id="{2EEF517B-0FA2-4CB0-B1DD-E25B9415ECD6}"/>
              </a:ext>
            </a:extLst>
          </p:cNvPr>
          <p:cNvSpPr txBox="1">
            <a:spLocks noChangeArrowheads="1"/>
          </p:cNvSpPr>
          <p:nvPr/>
        </p:nvSpPr>
        <p:spPr bwMode="auto">
          <a:xfrm>
            <a:off x="611188" y="333375"/>
            <a:ext cx="6408737"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3"/>
              </a:rPr>
              <a:t> </a:t>
            </a: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3"/>
              </a:rPr>
              <a:t>Science</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Vol 356, Issue 6335   </a:t>
            </a: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21 April 2017</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Introduction to special issue</a:t>
            </a:r>
            <a:endPar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Ecosystem Earth</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Sacha Vignieri,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Julia Fahrenkamp-Uppenbrink</a:t>
            </a: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143" name="Text Box 7">
            <a:extLst>
              <a:ext uri="{FF2B5EF4-FFF2-40B4-BE49-F238E27FC236}">
                <a16:creationId xmlns:a16="http://schemas.microsoft.com/office/drawing/2014/main" xmlns="" id="{9EE65B0E-C82B-42C6-AF94-91D0598E258F}"/>
              </a:ext>
            </a:extLst>
          </p:cNvPr>
          <p:cNvSpPr txBox="1">
            <a:spLocks noChangeArrowheads="1"/>
          </p:cNvSpPr>
          <p:nvPr/>
        </p:nvSpPr>
        <p:spPr bwMode="auto">
          <a:xfrm>
            <a:off x="395288" y="5445125"/>
            <a:ext cx="8497887"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These critically endangered animals, part of the Photo Ark project, are just a tiny fraction of the millions of species that share the planet. Human activities are dominating consumption of planetary resources, jeopardizing the functioning of the ecosystem that we call Earth. </a:t>
            </a:r>
          </a:p>
        </p:txBody>
      </p:sp>
    </p:spTree>
    <p:extLst>
      <p:ext uri="{BB962C8B-B14F-4D97-AF65-F5344CB8AC3E}">
        <p14:creationId xmlns:p14="http://schemas.microsoft.com/office/powerpoint/2010/main" val="2420755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Figure 1">
            <a:extLst>
              <a:ext uri="{FF2B5EF4-FFF2-40B4-BE49-F238E27FC236}">
                <a16:creationId xmlns:a16="http://schemas.microsoft.com/office/drawing/2014/main" xmlns="" id="{35F2F726-E678-46A2-BBA6-C156A9DBB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388" y="333375"/>
            <a:ext cx="8964612" cy="4448175"/>
          </a:xfrm>
          <a:prstGeom prst="rect">
            <a:avLst/>
          </a:prstGeom>
          <a:noFill/>
          <a:extLst>
            <a:ext uri="{909E8E84-426E-40DD-AFC4-6F175D3DCCD1}">
              <a14:hiddenFill xmlns:a14="http://schemas.microsoft.com/office/drawing/2010/main">
                <a:solidFill>
                  <a:srgbClr val="FFFFFF"/>
                </a:solidFill>
              </a14:hiddenFill>
            </a:ext>
          </a:extLst>
        </p:spPr>
      </p:pic>
      <p:sp>
        <p:nvSpPr>
          <p:cNvPr id="33798" name="Text Box 6">
            <a:extLst>
              <a:ext uri="{FF2B5EF4-FFF2-40B4-BE49-F238E27FC236}">
                <a16:creationId xmlns:a16="http://schemas.microsoft.com/office/drawing/2014/main" xmlns="" id="{A9657BE2-70C7-4CC0-A46D-304B255DBE2C}"/>
              </a:ext>
            </a:extLst>
          </p:cNvPr>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Global hotspots of species threat linked to consumption in the United States.</a:t>
            </a: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33799" name="Text Box 7">
            <a:extLst>
              <a:ext uri="{FF2B5EF4-FFF2-40B4-BE49-F238E27FC236}">
                <a16:creationId xmlns:a16="http://schemas.microsoft.com/office/drawing/2014/main" xmlns="" id="{65441D1B-CE64-4510-BB04-9953083247C4}"/>
              </a:ext>
            </a:extLst>
          </p:cNvPr>
          <p:cNvSpPr txBox="1">
            <a:spLocks noChangeArrowheads="1"/>
          </p:cNvSpPr>
          <p:nvPr/>
        </p:nvSpPr>
        <p:spPr bwMode="auto">
          <a:xfrm>
            <a:off x="0" y="4724400"/>
            <a:ext cx="9144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Darker areas indicate areas of threat hotspots driven by US consumption, based on the mix of threats exerted in each country and the mix of export goods sent to the United States for final consumption. Terrestrial and marine species colour bars are on log scales showing units of total species-equivalents, which is the sum over all the fraction of species threats allocated to this consumer country (see Methods). </a:t>
            </a:r>
          </a:p>
        </p:txBody>
      </p:sp>
      <p:sp>
        <p:nvSpPr>
          <p:cNvPr id="33800" name="Text Box 8">
            <a:extLst>
              <a:ext uri="{FF2B5EF4-FFF2-40B4-BE49-F238E27FC236}">
                <a16:creationId xmlns:a16="http://schemas.microsoft.com/office/drawing/2014/main" xmlns="" id="{3962F78D-A21A-46F4-AE38-6A811EFA0D8D}"/>
              </a:ext>
            </a:extLst>
          </p:cNvPr>
          <p:cNvSpPr txBox="1">
            <a:spLocks noChangeArrowheads="1"/>
          </p:cNvSpPr>
          <p:nvPr/>
        </p:nvSpPr>
        <p:spPr bwMode="auto">
          <a:xfrm>
            <a:off x="0" y="6092825"/>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Moran, D. &amp; Kanemoto, K. Identifying species threat hotspots from global supply chains. </a:t>
            </a:r>
            <a:r>
              <a:rPr kumimoji="0" lang="hu-HU" altLang="hu-HU" sz="1800" b="0" i="1" u="none" strike="noStrike" kern="1200" cap="none" spc="0" normalizeH="0" baseline="0" noProof="0">
                <a:ln>
                  <a:noFill/>
                </a:ln>
                <a:solidFill>
                  <a:srgbClr val="000000"/>
                </a:solidFill>
                <a:effectLst/>
                <a:uLnTx/>
                <a:uFillTx/>
                <a:latin typeface="Arial" panose="020B0604020202020204" pitchFamily="34" charset="0"/>
                <a:ea typeface="+mn-ea"/>
                <a:cs typeface="+mn-cs"/>
              </a:rPr>
              <a:t>Nat. Ecol. Evol.</a:t>
            </a: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a:t>
            </a: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0023 (2017).</a:t>
            </a:r>
          </a:p>
        </p:txBody>
      </p:sp>
    </p:spTree>
    <p:extLst>
      <p:ext uri="{BB962C8B-B14F-4D97-AF65-F5344CB8AC3E}">
        <p14:creationId xmlns:p14="http://schemas.microsoft.com/office/powerpoint/2010/main" val="3915815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Graph by Krausman published by UNEP and available at: https://www.brookings.edu/blog/planetpolicy/2015/04/22/refocusing-earth-day-on-the-big-issues/">
            <a:extLst>
              <a:ext uri="{FF2B5EF4-FFF2-40B4-BE49-F238E27FC236}">
                <a16:creationId xmlns:a16="http://schemas.microsoft.com/office/drawing/2014/main" xmlns="" id="{6A3E4CB2-B47A-4C9F-8470-CDA6C5F71C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374" y="0"/>
            <a:ext cx="9144000" cy="696912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xmlns="" id="{3DEA9D64-A876-4DBF-8F90-38C36200B95A}"/>
              </a:ext>
            </a:extLst>
          </p:cNvPr>
          <p:cNvSpPr/>
          <p:nvPr/>
        </p:nvSpPr>
        <p:spPr>
          <a:xfrm>
            <a:off x="181069" y="181070"/>
            <a:ext cx="9026305" cy="2553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hu-HU" sz="3600" dirty="0">
                <a:solidFill>
                  <a:srgbClr val="000000"/>
                </a:solidFill>
              </a:rPr>
              <a:t>A haladás mint a termelés növekedése</a:t>
            </a:r>
          </a:p>
          <a:p>
            <a:pPr lvl="0" algn="ctr"/>
            <a:r>
              <a:rPr lang="hu-HU" dirty="0">
                <a:solidFill>
                  <a:srgbClr val="000000"/>
                </a:solidFill>
              </a:rPr>
              <a:t>A 18.sz nagy eszméje -  A fő gond a szűkösség</a:t>
            </a:r>
          </a:p>
          <a:p>
            <a:pPr lvl="0" algn="ctr"/>
            <a:r>
              <a:rPr lang="hu-HU" dirty="0">
                <a:solidFill>
                  <a:srgbClr val="000000"/>
                </a:solidFill>
              </a:rPr>
              <a:t>Tudomány, technológia és fejlődés fogja megoldani</a:t>
            </a:r>
          </a:p>
          <a:p>
            <a:pPr lvl="0" algn="ctr"/>
            <a:r>
              <a:rPr lang="hu-HU" dirty="0">
                <a:solidFill>
                  <a:srgbClr val="000000"/>
                </a:solidFill>
              </a:rPr>
              <a:t>A gazdasági növekedés fő politikai kritérium lett</a:t>
            </a:r>
          </a:p>
        </p:txBody>
      </p:sp>
    </p:spTree>
    <p:extLst>
      <p:ext uri="{BB962C8B-B14F-4D97-AF65-F5344CB8AC3E}">
        <p14:creationId xmlns:p14="http://schemas.microsoft.com/office/powerpoint/2010/main" val="2043875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xmlns="" id="{E03DC01B-2BFC-4333-8AF5-9624238A878A}"/>
              </a:ext>
            </a:extLst>
          </p:cNvPr>
          <p:cNvSpPr txBox="1"/>
          <p:nvPr/>
        </p:nvSpPr>
        <p:spPr>
          <a:xfrm>
            <a:off x="326396" y="694877"/>
            <a:ext cx="8455937" cy="6001643"/>
          </a:xfrm>
          <a:prstGeom prst="rect">
            <a:avLst/>
          </a:prstGeom>
          <a:noFill/>
        </p:spPr>
        <p:txBody>
          <a:bodyPr wrap="square" rtlCol="0">
            <a:spAutoFit/>
          </a:bodyPr>
          <a:lstStyle/>
          <a:p>
            <a:r>
              <a:rPr lang="hu-HU" sz="2400" dirty="0"/>
              <a:t>Visszaszorult, beszűkült „vad” populációk</a:t>
            </a:r>
          </a:p>
          <a:p>
            <a:endParaRPr lang="hu-HU" sz="2400" dirty="0"/>
          </a:p>
          <a:p>
            <a:endParaRPr lang="hu-HU" sz="2400" dirty="0"/>
          </a:p>
          <a:p>
            <a:r>
              <a:rPr lang="hu-HU" sz="2400" dirty="0"/>
              <a:t>Lecsökkent genetikai diverzitás</a:t>
            </a:r>
          </a:p>
          <a:p>
            <a:endParaRPr lang="hu-HU" sz="2400" dirty="0"/>
          </a:p>
          <a:p>
            <a:endParaRPr lang="hu-HU" sz="2400" dirty="0"/>
          </a:p>
          <a:p>
            <a:r>
              <a:rPr lang="hu-HU" sz="2400" dirty="0"/>
              <a:t>Csökkent alkalmazkodóképesség</a:t>
            </a:r>
          </a:p>
          <a:p>
            <a:endParaRPr lang="hu-HU" sz="2400" dirty="0"/>
          </a:p>
          <a:p>
            <a:r>
              <a:rPr lang="hu-HU" sz="2400" dirty="0"/>
              <a:t>                                        Stressz (klímaváltozás, szennyezés, stb.)</a:t>
            </a:r>
          </a:p>
          <a:p>
            <a:endParaRPr lang="hu-HU" sz="2400" dirty="0"/>
          </a:p>
          <a:p>
            <a:r>
              <a:rPr lang="hu-HU" sz="2400" dirty="0"/>
              <a:t>Lokális eltűnés</a:t>
            </a:r>
          </a:p>
          <a:p>
            <a:endParaRPr lang="hu-HU" sz="2400" dirty="0"/>
          </a:p>
          <a:p>
            <a:endParaRPr lang="hu-HU" sz="2400" dirty="0"/>
          </a:p>
          <a:p>
            <a:r>
              <a:rPr lang="hu-HU" sz="2400" dirty="0"/>
              <a:t>                  Globális kipusztulás</a:t>
            </a:r>
          </a:p>
          <a:p>
            <a:endParaRPr lang="hu-HU" sz="2400" dirty="0"/>
          </a:p>
          <a:p>
            <a:r>
              <a:rPr lang="hu-HU" sz="2400" b="1" dirty="0"/>
              <a:t>                                                   Tömeges kihalás (</a:t>
            </a:r>
            <a:r>
              <a:rPr lang="hu-HU" sz="2400" b="1" dirty="0" err="1"/>
              <a:t>mass</a:t>
            </a:r>
            <a:r>
              <a:rPr lang="hu-HU" sz="2400" b="1" dirty="0"/>
              <a:t> </a:t>
            </a:r>
            <a:r>
              <a:rPr lang="hu-HU" sz="2400" b="1" dirty="0" err="1"/>
              <a:t>extinction</a:t>
            </a:r>
            <a:r>
              <a:rPr lang="hu-HU" sz="2400" b="1" dirty="0"/>
              <a:t>)</a:t>
            </a:r>
          </a:p>
        </p:txBody>
      </p:sp>
      <p:sp>
        <p:nvSpPr>
          <p:cNvPr id="3" name="Nyíl: lefelé mutató 2">
            <a:extLst>
              <a:ext uri="{FF2B5EF4-FFF2-40B4-BE49-F238E27FC236}">
                <a16:creationId xmlns:a16="http://schemas.microsoft.com/office/drawing/2014/main" xmlns="" id="{A4BD7B38-ABD0-4099-B216-C3CFF893B75E}"/>
              </a:ext>
            </a:extLst>
          </p:cNvPr>
          <p:cNvSpPr/>
          <p:nvPr/>
        </p:nvSpPr>
        <p:spPr>
          <a:xfrm>
            <a:off x="1933575" y="1190625"/>
            <a:ext cx="352425"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Nyíl: lefelé mutató 3">
            <a:extLst>
              <a:ext uri="{FF2B5EF4-FFF2-40B4-BE49-F238E27FC236}">
                <a16:creationId xmlns:a16="http://schemas.microsoft.com/office/drawing/2014/main" xmlns="" id="{692E1413-82C0-40CC-9801-BA20F26CED6A}"/>
              </a:ext>
            </a:extLst>
          </p:cNvPr>
          <p:cNvSpPr/>
          <p:nvPr/>
        </p:nvSpPr>
        <p:spPr>
          <a:xfrm>
            <a:off x="1924050" y="2276475"/>
            <a:ext cx="371475" cy="523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Nyíl: lefelé mutató 4">
            <a:extLst>
              <a:ext uri="{FF2B5EF4-FFF2-40B4-BE49-F238E27FC236}">
                <a16:creationId xmlns:a16="http://schemas.microsoft.com/office/drawing/2014/main" xmlns="" id="{40ED430E-7FBE-4234-B9C1-6CD9BFD7E76C}"/>
              </a:ext>
            </a:extLst>
          </p:cNvPr>
          <p:cNvSpPr/>
          <p:nvPr/>
        </p:nvSpPr>
        <p:spPr>
          <a:xfrm>
            <a:off x="1924050" y="3486150"/>
            <a:ext cx="361950" cy="638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Nyíl: lefelé mutató 5">
            <a:extLst>
              <a:ext uri="{FF2B5EF4-FFF2-40B4-BE49-F238E27FC236}">
                <a16:creationId xmlns:a16="http://schemas.microsoft.com/office/drawing/2014/main" xmlns="" id="{44159C79-EAE8-4D2D-8810-EFBD143E20D5}"/>
              </a:ext>
            </a:extLst>
          </p:cNvPr>
          <p:cNvSpPr/>
          <p:nvPr/>
        </p:nvSpPr>
        <p:spPr>
          <a:xfrm rot="19873608">
            <a:off x="2105025" y="4810126"/>
            <a:ext cx="314325"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Nyíl: lefelé mutató 6">
            <a:extLst>
              <a:ext uri="{FF2B5EF4-FFF2-40B4-BE49-F238E27FC236}">
                <a16:creationId xmlns:a16="http://schemas.microsoft.com/office/drawing/2014/main" xmlns="" id="{3F3AD002-464D-4578-A0F0-204C03F89620}"/>
              </a:ext>
            </a:extLst>
          </p:cNvPr>
          <p:cNvSpPr/>
          <p:nvPr/>
        </p:nvSpPr>
        <p:spPr>
          <a:xfrm rot="18175518">
            <a:off x="2952750" y="5810250"/>
            <a:ext cx="333375"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Nyíl: jobbra mutató 7">
            <a:extLst>
              <a:ext uri="{FF2B5EF4-FFF2-40B4-BE49-F238E27FC236}">
                <a16:creationId xmlns:a16="http://schemas.microsoft.com/office/drawing/2014/main" xmlns="" id="{7FB88B71-D8CB-4CD1-9B6A-2C2B46664E4B}"/>
              </a:ext>
            </a:extLst>
          </p:cNvPr>
          <p:cNvSpPr/>
          <p:nvPr/>
        </p:nvSpPr>
        <p:spPr>
          <a:xfrm rot="17132636">
            <a:off x="3007554" y="4767747"/>
            <a:ext cx="1084575" cy="203425"/>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Nyíl: lefelé mutató 8">
            <a:extLst>
              <a:ext uri="{FF2B5EF4-FFF2-40B4-BE49-F238E27FC236}">
                <a16:creationId xmlns:a16="http://schemas.microsoft.com/office/drawing/2014/main" xmlns="" id="{5960FD36-8856-4A19-9A1C-D475A9E10A88}"/>
              </a:ext>
            </a:extLst>
          </p:cNvPr>
          <p:cNvSpPr/>
          <p:nvPr/>
        </p:nvSpPr>
        <p:spPr>
          <a:xfrm rot="5400000">
            <a:off x="2609850" y="3486150"/>
            <a:ext cx="219075" cy="6381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Nyíl: lefelé mutató 9">
            <a:extLst>
              <a:ext uri="{FF2B5EF4-FFF2-40B4-BE49-F238E27FC236}">
                <a16:creationId xmlns:a16="http://schemas.microsoft.com/office/drawing/2014/main" xmlns="" id="{40ED829F-09A5-47BC-A0A8-5045BDB1E3DA}"/>
              </a:ext>
            </a:extLst>
          </p:cNvPr>
          <p:cNvSpPr/>
          <p:nvPr/>
        </p:nvSpPr>
        <p:spPr>
          <a:xfrm rot="14611935">
            <a:off x="2756718" y="4009714"/>
            <a:ext cx="221494" cy="93345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Szövegdoboz 10">
            <a:extLst>
              <a:ext uri="{FF2B5EF4-FFF2-40B4-BE49-F238E27FC236}">
                <a16:creationId xmlns:a16="http://schemas.microsoft.com/office/drawing/2014/main" xmlns="" id="{B5AA0F01-EDD2-44D2-87E5-A11072C651D1}"/>
              </a:ext>
            </a:extLst>
          </p:cNvPr>
          <p:cNvSpPr txBox="1"/>
          <p:nvPr/>
        </p:nvSpPr>
        <p:spPr>
          <a:xfrm>
            <a:off x="523874" y="38065"/>
            <a:ext cx="8620125" cy="461665"/>
          </a:xfrm>
          <a:prstGeom prst="rect">
            <a:avLst/>
          </a:prstGeom>
          <a:noFill/>
        </p:spPr>
        <p:txBody>
          <a:bodyPr wrap="square" rtlCol="0">
            <a:spAutoFit/>
          </a:bodyPr>
          <a:lstStyle/>
          <a:p>
            <a:r>
              <a:rPr lang="hu-HU" sz="2400" b="1" dirty="0">
                <a:solidFill>
                  <a:schemeClr val="bg1">
                    <a:lumMod val="65000"/>
                  </a:schemeClr>
                </a:solidFill>
              </a:rPr>
              <a:t>Kell a hely!    (mező- és erdőgazdaság, épületek, utak, parkok, stb.)</a:t>
            </a:r>
          </a:p>
        </p:txBody>
      </p:sp>
      <p:sp>
        <p:nvSpPr>
          <p:cNvPr id="12" name="Nyíl: lefelé mutató 11">
            <a:extLst>
              <a:ext uri="{FF2B5EF4-FFF2-40B4-BE49-F238E27FC236}">
                <a16:creationId xmlns:a16="http://schemas.microsoft.com/office/drawing/2014/main" xmlns="" id="{F30AACE8-6824-406C-A2DD-538699F0BB32}"/>
              </a:ext>
            </a:extLst>
          </p:cNvPr>
          <p:cNvSpPr/>
          <p:nvPr/>
        </p:nvSpPr>
        <p:spPr>
          <a:xfrm>
            <a:off x="1933575" y="428625"/>
            <a:ext cx="346385" cy="352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925103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A14236C9-CD16-4A9C-927F-7DB66D4963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2875" y="1674891"/>
            <a:ext cx="6311470" cy="4689883"/>
          </a:xfrm>
          <a:prstGeom prst="rect">
            <a:avLst/>
          </a:prstGeom>
        </p:spPr>
      </p:pic>
      <p:sp>
        <p:nvSpPr>
          <p:cNvPr id="3" name="Téglalap 2">
            <a:extLst>
              <a:ext uri="{FF2B5EF4-FFF2-40B4-BE49-F238E27FC236}">
                <a16:creationId xmlns:a16="http://schemas.microsoft.com/office/drawing/2014/main" xmlns="" id="{F7C60216-10B2-471D-A182-FDA695D85024}"/>
              </a:ext>
            </a:extLst>
          </p:cNvPr>
          <p:cNvSpPr/>
          <p:nvPr/>
        </p:nvSpPr>
        <p:spPr>
          <a:xfrm>
            <a:off x="3945817" y="6364774"/>
            <a:ext cx="4992914"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400" b="0" i="0" u="none" strike="noStrike" kern="1200" cap="none" spc="0" normalizeH="0" baseline="0" noProof="0" dirty="0">
                <a:ln>
                  <a:noFill/>
                </a:ln>
                <a:solidFill>
                  <a:prstClr val="black"/>
                </a:solidFill>
                <a:effectLst/>
                <a:uLnTx/>
                <a:uFillTx/>
                <a:latin typeface="Calibri Light" panose="020F0302020204030204"/>
                <a:ea typeface="+mn-ea"/>
                <a:cs typeface="+mn-cs"/>
              </a:rPr>
              <a:t>http://www.pnas.org/content/early/2017/07/05/1704949114.full</a:t>
            </a:r>
            <a:endPar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artalom helye 2">
            <a:extLst>
              <a:ext uri="{FF2B5EF4-FFF2-40B4-BE49-F238E27FC236}">
                <a16:creationId xmlns:a16="http://schemas.microsoft.com/office/drawing/2014/main" xmlns="" id="{2EA9929D-8F25-471C-B0EA-59D92EA55FDA}"/>
              </a:ext>
            </a:extLst>
          </p:cNvPr>
          <p:cNvSpPr txBox="1">
            <a:spLocks/>
          </p:cNvSpPr>
          <p:nvPr/>
        </p:nvSpPr>
        <p:spPr>
          <a:xfrm>
            <a:off x="180975" y="0"/>
            <a:ext cx="8334375" cy="16748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Biological</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annihilation</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via</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ongoing</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sixth</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mass</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extinction</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signaled</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by</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vertebrate</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population</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losses</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1800" b="1" i="0" u="none" strike="noStrike" kern="1200" cap="none" spc="0" normalizeH="0" baseline="0" noProof="0" dirty="0" err="1">
                <a:ln>
                  <a:noFill/>
                </a:ln>
                <a:solidFill>
                  <a:prstClr val="black"/>
                </a:solidFill>
                <a:effectLst/>
                <a:uLnTx/>
                <a:uFillTx/>
                <a:latin typeface="Calibri" panose="020F0502020204030204"/>
                <a:ea typeface="+mn-ea"/>
                <a:cs typeface="+mn-cs"/>
              </a:rPr>
              <a:t>declines</a:t>
            </a:r>
            <a:r>
              <a:rPr kumimoji="0" lang="hu-HU"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6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Gerardo</a:t>
            </a: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a:t>
            </a:r>
            <a:r>
              <a:rPr kumimoji="0" lang="hu-HU" sz="16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Ceballos</a:t>
            </a: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Paul R. Ehrlich</a:t>
            </a: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Rodolfo </a:t>
            </a:r>
            <a:r>
              <a:rPr kumimoji="0" lang="hu-HU" sz="16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5"/>
              </a:rPr>
              <a:t>Dirzo</a:t>
            </a:r>
            <a:endParaRPr kumimoji="0" lang="hu-HU"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lvl="0" indent="0">
              <a:buNone/>
              <a:defRPr/>
            </a:pPr>
            <a:endParaRPr kumimoji="0" lang="hu-HU"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lvl="0" indent="0" algn="ctr">
              <a:buNone/>
              <a:defRPr/>
            </a:pPr>
            <a:r>
              <a:rPr kumimoji="0" lang="hu-HU" sz="2000" b="1" i="0" u="none" strike="noStrike" kern="1200" cap="none" spc="0" normalizeH="0" baseline="0" noProof="0" dirty="0">
                <a:ln>
                  <a:noFill/>
                </a:ln>
                <a:solidFill>
                  <a:srgbClr val="FF0000"/>
                </a:solidFill>
                <a:effectLst/>
                <a:uLnTx/>
                <a:uFillTx/>
                <a:latin typeface="Calibri" panose="020F0502020204030204"/>
                <a:ea typeface="+mn-ea"/>
                <a:cs typeface="+mn-cs"/>
              </a:rPr>
              <a:t>27600 szárazföldi gerinces állatfajból 8851 (32%) populációmérete és elterjedése veszélyesen csökken (1900-2015)</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hu-HU"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xmlns="" id="{EE606DEA-C2E4-4307-BC6E-12547691A9D5}"/>
              </a:ext>
            </a:extLst>
          </p:cNvPr>
          <p:cNvSpPr>
            <a:spLocks noChangeArrowheads="1"/>
          </p:cNvSpPr>
          <p:nvPr/>
        </p:nvSpPr>
        <p:spPr bwMode="auto">
          <a:xfrm>
            <a:off x="1955548" y="506567"/>
            <a:ext cx="65598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200" b="0" u="none" strike="noStrike" cap="none" normalizeH="0" baseline="0" dirty="0" err="1">
                <a:ln>
                  <a:noFill/>
                </a:ln>
                <a:solidFill>
                  <a:schemeClr val="tx1"/>
                </a:solidFill>
                <a:effectLst/>
                <a:latin typeface="Arial" panose="020B0604020202020204" pitchFamily="34" charset="0"/>
              </a:rPr>
              <a:t>Proc</a:t>
            </a:r>
            <a:r>
              <a:rPr kumimoji="0" lang="hu-HU" altLang="hu-HU" sz="1200" b="0" u="none" strike="noStrike" cap="none" normalizeH="0" baseline="0" dirty="0">
                <a:ln>
                  <a:noFill/>
                </a:ln>
                <a:solidFill>
                  <a:schemeClr val="tx1"/>
                </a:solidFill>
                <a:effectLst/>
                <a:latin typeface="Arial" panose="020B0604020202020204" pitchFamily="34" charset="0"/>
              </a:rPr>
              <a:t>. </a:t>
            </a:r>
            <a:r>
              <a:rPr kumimoji="0" lang="hu-HU" altLang="hu-HU" sz="1200" b="0" u="none" strike="noStrike" cap="none" normalizeH="0" baseline="0" dirty="0" err="1">
                <a:ln>
                  <a:noFill/>
                </a:ln>
                <a:solidFill>
                  <a:schemeClr val="tx1"/>
                </a:solidFill>
                <a:effectLst/>
                <a:latin typeface="Arial" panose="020B0604020202020204" pitchFamily="34" charset="0"/>
              </a:rPr>
              <a:t>Natl</a:t>
            </a:r>
            <a:r>
              <a:rPr kumimoji="0" lang="hu-HU" altLang="hu-HU" sz="1200" b="0" u="none" strike="noStrike" cap="none" normalizeH="0" baseline="0" dirty="0">
                <a:ln>
                  <a:noFill/>
                </a:ln>
                <a:solidFill>
                  <a:schemeClr val="tx1"/>
                </a:solidFill>
                <a:effectLst/>
                <a:latin typeface="Arial" panose="020B0604020202020204" pitchFamily="34" charset="0"/>
              </a:rPr>
              <a:t>. </a:t>
            </a:r>
            <a:r>
              <a:rPr kumimoji="0" lang="hu-HU" altLang="hu-HU" sz="1200" b="0" u="none" strike="noStrike" cap="none" normalizeH="0" baseline="0" dirty="0" err="1">
                <a:ln>
                  <a:noFill/>
                </a:ln>
                <a:solidFill>
                  <a:schemeClr val="tx1"/>
                </a:solidFill>
                <a:effectLst/>
                <a:latin typeface="Arial" panose="020B0604020202020204" pitchFamily="34" charset="0"/>
              </a:rPr>
              <a:t>Acad</a:t>
            </a:r>
            <a:r>
              <a:rPr kumimoji="0" lang="hu-HU" altLang="hu-HU" sz="1200" b="0" u="none" strike="noStrike" cap="none" normalizeH="0" baseline="0" dirty="0">
                <a:ln>
                  <a:noFill/>
                </a:ln>
                <a:solidFill>
                  <a:schemeClr val="tx1"/>
                </a:solidFill>
                <a:effectLst/>
                <a:latin typeface="Arial" panose="020B0604020202020204" pitchFamily="34" charset="0"/>
              </a:rPr>
              <a:t>. </a:t>
            </a:r>
            <a:r>
              <a:rPr kumimoji="0" lang="hu-HU" altLang="hu-HU" sz="1200" b="0" u="none" strike="noStrike" cap="none" normalizeH="0" baseline="0" dirty="0" err="1">
                <a:ln>
                  <a:noFill/>
                </a:ln>
                <a:solidFill>
                  <a:schemeClr val="tx1"/>
                </a:solidFill>
                <a:effectLst/>
                <a:latin typeface="Arial" panose="020B0604020202020204" pitchFamily="34" charset="0"/>
              </a:rPr>
              <a:t>Sci</a:t>
            </a:r>
            <a:r>
              <a:rPr kumimoji="0" lang="hu-HU" altLang="hu-HU" sz="1200" b="0" u="none" strike="noStrike" cap="none" normalizeH="0" baseline="0" dirty="0">
                <a:ln>
                  <a:noFill/>
                </a:ln>
                <a:solidFill>
                  <a:schemeClr val="tx1"/>
                </a:solidFill>
                <a:effectLst/>
                <a:latin typeface="Arial" panose="020B0604020202020204" pitchFamily="34" charset="0"/>
              </a:rPr>
              <a:t>. USA </a:t>
            </a:r>
            <a:r>
              <a:rPr kumimoji="0" lang="hu-HU" altLang="hu-HU" sz="1200" b="0" u="none" strike="noStrike" cap="none" normalizeH="0" baseline="0" dirty="0" err="1">
                <a:ln>
                  <a:noFill/>
                </a:ln>
                <a:solidFill>
                  <a:schemeClr val="tx1"/>
                </a:solidFill>
                <a:effectLst/>
                <a:latin typeface="Arial" panose="020B0604020202020204" pitchFamily="34" charset="0"/>
              </a:rPr>
              <a:t>July</a:t>
            </a:r>
            <a:r>
              <a:rPr kumimoji="0" lang="hu-HU" altLang="hu-HU" sz="1200" b="0" u="none" strike="noStrike" cap="none" normalizeH="0" baseline="0" dirty="0">
                <a:ln>
                  <a:noFill/>
                </a:ln>
                <a:solidFill>
                  <a:schemeClr val="tx1"/>
                </a:solidFill>
                <a:effectLst/>
                <a:latin typeface="Arial" panose="020B0604020202020204" pitchFamily="34" charset="0"/>
              </a:rPr>
              <a:t> 25, 2017 Vol.114 (30)</a:t>
            </a:r>
          </a:p>
        </p:txBody>
      </p:sp>
    </p:spTree>
    <p:extLst>
      <p:ext uri="{BB962C8B-B14F-4D97-AF65-F5344CB8AC3E}">
        <p14:creationId xmlns:p14="http://schemas.microsoft.com/office/powerpoint/2010/main" val="1493460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xmlns="" id="{3A9C6B6B-93D4-4468-9D86-9F92C7C8B609}"/>
              </a:ext>
            </a:extLst>
          </p:cNvPr>
          <p:cNvSpPr txBox="1">
            <a:spLocks noChangeArrowheads="1"/>
          </p:cNvSpPr>
          <p:nvPr/>
        </p:nvSpPr>
        <p:spPr bwMode="auto">
          <a:xfrm rot="-661261">
            <a:off x="177800" y="-14288"/>
            <a:ext cx="129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NAP</a:t>
            </a:r>
          </a:p>
        </p:txBody>
      </p:sp>
      <p:sp>
        <p:nvSpPr>
          <p:cNvPr id="14339" name="AutoShape 3">
            <a:extLst>
              <a:ext uri="{FF2B5EF4-FFF2-40B4-BE49-F238E27FC236}">
                <a16:creationId xmlns:a16="http://schemas.microsoft.com/office/drawing/2014/main" xmlns="" id="{333E9B4A-DB44-46F7-B1BC-B1B7C7A26878}"/>
              </a:ext>
            </a:extLst>
          </p:cNvPr>
          <p:cNvSpPr>
            <a:spLocks noChangeArrowheads="1"/>
          </p:cNvSpPr>
          <p:nvPr/>
        </p:nvSpPr>
        <p:spPr bwMode="auto">
          <a:xfrm>
            <a:off x="2987675" y="5170488"/>
            <a:ext cx="3960813" cy="755650"/>
          </a:xfrm>
          <a:prstGeom prst="roundRect">
            <a:avLst>
              <a:gd name="adj" fmla="val 16667"/>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0" name="AutoShape 4">
            <a:extLst>
              <a:ext uri="{FF2B5EF4-FFF2-40B4-BE49-F238E27FC236}">
                <a16:creationId xmlns:a16="http://schemas.microsoft.com/office/drawing/2014/main" xmlns="" id="{E2437131-432E-4266-8FF6-4EE396170A47}"/>
              </a:ext>
            </a:extLst>
          </p:cNvPr>
          <p:cNvSpPr>
            <a:spLocks noChangeArrowheads="1"/>
          </p:cNvSpPr>
          <p:nvPr/>
        </p:nvSpPr>
        <p:spPr bwMode="auto">
          <a:xfrm>
            <a:off x="6804025" y="3355975"/>
            <a:ext cx="1655763" cy="831850"/>
          </a:xfrm>
          <a:prstGeom prst="roundRect">
            <a:avLst>
              <a:gd name="adj" fmla="val 16667"/>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1" name="AutoShape 5">
            <a:extLst>
              <a:ext uri="{FF2B5EF4-FFF2-40B4-BE49-F238E27FC236}">
                <a16:creationId xmlns:a16="http://schemas.microsoft.com/office/drawing/2014/main" xmlns="" id="{E3122EE4-1564-4B00-8FE5-A10EB7682C0E}"/>
              </a:ext>
            </a:extLst>
          </p:cNvPr>
          <p:cNvSpPr>
            <a:spLocks noChangeArrowheads="1"/>
          </p:cNvSpPr>
          <p:nvPr/>
        </p:nvSpPr>
        <p:spPr bwMode="auto">
          <a:xfrm>
            <a:off x="4067175" y="2903538"/>
            <a:ext cx="1873250" cy="1284287"/>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2" name="AutoShape 6">
            <a:extLst>
              <a:ext uri="{FF2B5EF4-FFF2-40B4-BE49-F238E27FC236}">
                <a16:creationId xmlns:a16="http://schemas.microsoft.com/office/drawing/2014/main" xmlns="" id="{375F7C83-62FE-4364-87C1-EEE926D85FF4}"/>
              </a:ext>
            </a:extLst>
          </p:cNvPr>
          <p:cNvSpPr>
            <a:spLocks noChangeArrowheads="1"/>
          </p:cNvSpPr>
          <p:nvPr/>
        </p:nvSpPr>
        <p:spPr bwMode="auto">
          <a:xfrm rot="-900000">
            <a:off x="2700338" y="4010025"/>
            <a:ext cx="434975" cy="1198563"/>
          </a:xfrm>
          <a:prstGeom prst="downArrow">
            <a:avLst>
              <a:gd name="adj1" fmla="val 50000"/>
              <a:gd name="adj2" fmla="val 68887"/>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3" name="AutoShape 7">
            <a:extLst>
              <a:ext uri="{FF2B5EF4-FFF2-40B4-BE49-F238E27FC236}">
                <a16:creationId xmlns:a16="http://schemas.microsoft.com/office/drawing/2014/main" xmlns="" id="{72AFFC2A-90D8-40BF-B2C2-804BB1911C01}"/>
              </a:ext>
            </a:extLst>
          </p:cNvPr>
          <p:cNvSpPr>
            <a:spLocks noChangeArrowheads="1"/>
          </p:cNvSpPr>
          <p:nvPr/>
        </p:nvSpPr>
        <p:spPr bwMode="auto">
          <a:xfrm>
            <a:off x="971550" y="2224088"/>
            <a:ext cx="2160588" cy="1963737"/>
          </a:xfrm>
          <a:prstGeom prst="roundRect">
            <a:avLst>
              <a:gd name="adj" fmla="val 16667"/>
            </a:avLst>
          </a:prstGeom>
          <a:solidFill>
            <a:srgbClr val="99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4" name="Text Box 8">
            <a:extLst>
              <a:ext uri="{FF2B5EF4-FFF2-40B4-BE49-F238E27FC236}">
                <a16:creationId xmlns:a16="http://schemas.microsoft.com/office/drawing/2014/main" xmlns="" id="{E94A04EA-8E04-4ED8-8FCB-6F748A6A55A5}"/>
              </a:ext>
            </a:extLst>
          </p:cNvPr>
          <p:cNvSpPr txBox="1">
            <a:spLocks noChangeArrowheads="1"/>
          </p:cNvSpPr>
          <p:nvPr/>
        </p:nvSpPr>
        <p:spPr bwMode="auto">
          <a:xfrm>
            <a:off x="2268538" y="2752725"/>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5" name="Text Box 9">
            <a:extLst>
              <a:ext uri="{FF2B5EF4-FFF2-40B4-BE49-F238E27FC236}">
                <a16:creationId xmlns:a16="http://schemas.microsoft.com/office/drawing/2014/main" xmlns="" id="{C0B4877D-B12F-49D3-BEF2-FE35B989215E}"/>
              </a:ext>
            </a:extLst>
          </p:cNvPr>
          <p:cNvSpPr txBox="1">
            <a:spLocks noChangeArrowheads="1"/>
          </p:cNvSpPr>
          <p:nvPr/>
        </p:nvSpPr>
        <p:spPr bwMode="auto">
          <a:xfrm>
            <a:off x="971550" y="2828925"/>
            <a:ext cx="2232025"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NÖVÉNYEK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(fotoszintézis)</a:t>
            </a:r>
          </a:p>
        </p:txBody>
      </p:sp>
      <p:sp>
        <p:nvSpPr>
          <p:cNvPr id="14346" name="Text Box 10">
            <a:extLst>
              <a:ext uri="{FF2B5EF4-FFF2-40B4-BE49-F238E27FC236}">
                <a16:creationId xmlns:a16="http://schemas.microsoft.com/office/drawing/2014/main" xmlns="" id="{0843287C-FF98-4F4C-9132-F43AB50135C8}"/>
              </a:ext>
            </a:extLst>
          </p:cNvPr>
          <p:cNvSpPr txBox="1">
            <a:spLocks noChangeArrowheads="1"/>
          </p:cNvSpPr>
          <p:nvPr/>
        </p:nvSpPr>
        <p:spPr bwMode="auto">
          <a:xfrm>
            <a:off x="4211638" y="3206750"/>
            <a:ext cx="1728787"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NÖVÉNYEVŐK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 növényi paraziták</a:t>
            </a:r>
          </a:p>
        </p:txBody>
      </p:sp>
      <p:sp>
        <p:nvSpPr>
          <p:cNvPr id="14347" name="Text Box 11">
            <a:extLst>
              <a:ext uri="{FF2B5EF4-FFF2-40B4-BE49-F238E27FC236}">
                <a16:creationId xmlns:a16="http://schemas.microsoft.com/office/drawing/2014/main" xmlns="" id="{A0E0C35D-169B-4369-A06E-40BFA6901D5A}"/>
              </a:ext>
            </a:extLst>
          </p:cNvPr>
          <p:cNvSpPr txBox="1">
            <a:spLocks noChangeArrowheads="1"/>
          </p:cNvSpPr>
          <p:nvPr/>
        </p:nvSpPr>
        <p:spPr bwMode="auto">
          <a:xfrm>
            <a:off x="6659563" y="3659188"/>
            <a:ext cx="172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8" name="Text Box 12">
            <a:extLst>
              <a:ext uri="{FF2B5EF4-FFF2-40B4-BE49-F238E27FC236}">
                <a16:creationId xmlns:a16="http://schemas.microsoft.com/office/drawing/2014/main" xmlns="" id="{BFAAFDAE-F854-4752-946B-ECE9FE11B5C0}"/>
              </a:ext>
            </a:extLst>
          </p:cNvPr>
          <p:cNvSpPr txBox="1">
            <a:spLocks noChangeArrowheads="1"/>
          </p:cNvSpPr>
          <p:nvPr/>
        </p:nvSpPr>
        <p:spPr bwMode="auto">
          <a:xfrm>
            <a:off x="6659563" y="3659188"/>
            <a:ext cx="172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9" name="Text Box 13">
            <a:extLst>
              <a:ext uri="{FF2B5EF4-FFF2-40B4-BE49-F238E27FC236}">
                <a16:creationId xmlns:a16="http://schemas.microsoft.com/office/drawing/2014/main" xmlns="" id="{F774E6E8-1FD0-4AF2-9B26-FEF2DFE71EAB}"/>
              </a:ext>
            </a:extLst>
          </p:cNvPr>
          <p:cNvSpPr txBox="1">
            <a:spLocks noChangeArrowheads="1"/>
          </p:cNvSpPr>
          <p:nvPr/>
        </p:nvSpPr>
        <p:spPr bwMode="auto">
          <a:xfrm>
            <a:off x="6948488" y="3433763"/>
            <a:ext cx="13684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HÚSEVŐK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állati paraziták</a:t>
            </a:r>
          </a:p>
        </p:txBody>
      </p:sp>
      <p:sp>
        <p:nvSpPr>
          <p:cNvPr id="14350" name="Text Box 14">
            <a:extLst>
              <a:ext uri="{FF2B5EF4-FFF2-40B4-BE49-F238E27FC236}">
                <a16:creationId xmlns:a16="http://schemas.microsoft.com/office/drawing/2014/main" xmlns="" id="{A588A95A-3A97-4B1D-A3D2-334976F0730A}"/>
              </a:ext>
            </a:extLst>
          </p:cNvPr>
          <p:cNvSpPr txBox="1">
            <a:spLocks noChangeArrowheads="1"/>
          </p:cNvSpPr>
          <p:nvPr/>
        </p:nvSpPr>
        <p:spPr bwMode="auto">
          <a:xfrm>
            <a:off x="6732588" y="388620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1" name="Text Box 15">
            <a:extLst>
              <a:ext uri="{FF2B5EF4-FFF2-40B4-BE49-F238E27FC236}">
                <a16:creationId xmlns:a16="http://schemas.microsoft.com/office/drawing/2014/main" xmlns="" id="{B3FF65AE-4A49-498F-8258-9256D6612CDB}"/>
              </a:ext>
            </a:extLst>
          </p:cNvPr>
          <p:cNvSpPr txBox="1">
            <a:spLocks noChangeArrowheads="1"/>
          </p:cNvSpPr>
          <p:nvPr/>
        </p:nvSpPr>
        <p:spPr bwMode="auto">
          <a:xfrm>
            <a:off x="3995738" y="5321300"/>
            <a:ext cx="2376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LEBONTÓK</a:t>
            </a:r>
          </a:p>
        </p:txBody>
      </p:sp>
      <p:sp>
        <p:nvSpPr>
          <p:cNvPr id="14352" name="Oval 16">
            <a:extLst>
              <a:ext uri="{FF2B5EF4-FFF2-40B4-BE49-F238E27FC236}">
                <a16:creationId xmlns:a16="http://schemas.microsoft.com/office/drawing/2014/main" xmlns="" id="{E7673444-29CD-4A71-8296-FA8853D0CFE6}"/>
              </a:ext>
            </a:extLst>
          </p:cNvPr>
          <p:cNvSpPr>
            <a:spLocks noChangeArrowheads="1"/>
          </p:cNvSpPr>
          <p:nvPr/>
        </p:nvSpPr>
        <p:spPr bwMode="auto">
          <a:xfrm>
            <a:off x="539750" y="5095875"/>
            <a:ext cx="1512888" cy="1057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3" name="Text Box 17">
            <a:extLst>
              <a:ext uri="{FF2B5EF4-FFF2-40B4-BE49-F238E27FC236}">
                <a16:creationId xmlns:a16="http://schemas.microsoft.com/office/drawing/2014/main" xmlns="" id="{73DF2CE5-EEA2-44B8-994A-C39A611D1DB4}"/>
              </a:ext>
            </a:extLst>
          </p:cNvPr>
          <p:cNvSpPr txBox="1">
            <a:spLocks noChangeArrowheads="1"/>
          </p:cNvSpPr>
          <p:nvPr/>
        </p:nvSpPr>
        <p:spPr bwMode="auto">
          <a:xfrm>
            <a:off x="755650" y="5070475"/>
            <a:ext cx="1008063"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2000" noProof="0">
                <a:ln>
                  <a:noFill/>
                </a:ln>
                <a:solidFill>
                  <a:srgbClr val="000000"/>
                </a:solidFill>
                <a:effectLst/>
                <a:uLnTx/>
                <a:uFillTx/>
                <a:latin typeface="Arial" panose="020B0604020202020204" pitchFamily="34" charset="0"/>
                <a:ea typeface="+mn-ea"/>
                <a:cs typeface="+mn-cs"/>
              </a:rPr>
              <a:t>+oldott anyagok</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2400" b="1" i="0" u="none" strike="noStrike" kern="1200" cap="none" spc="0" normalizeH="0" baseline="-25000" noProof="0">
              <a:ln>
                <a:noFill/>
              </a:ln>
              <a:solidFill>
                <a:srgbClr val="000000"/>
              </a:solidFill>
              <a:effectLst/>
              <a:uLnTx/>
              <a:uFillTx/>
              <a:latin typeface="Arial" panose="020B0604020202020204" pitchFamily="34" charset="0"/>
              <a:ea typeface="+mn-ea"/>
              <a:cs typeface="+mn-cs"/>
            </a:endParaRPr>
          </a:p>
        </p:txBody>
      </p:sp>
      <p:sp>
        <p:nvSpPr>
          <p:cNvPr id="14354" name="Oval 18">
            <a:extLst>
              <a:ext uri="{FF2B5EF4-FFF2-40B4-BE49-F238E27FC236}">
                <a16:creationId xmlns:a16="http://schemas.microsoft.com/office/drawing/2014/main" xmlns="" id="{E1B5994C-87E3-4A02-9FAE-77B3DF7ED05F}"/>
              </a:ext>
            </a:extLst>
          </p:cNvPr>
          <p:cNvSpPr>
            <a:spLocks noChangeArrowheads="1"/>
          </p:cNvSpPr>
          <p:nvPr/>
        </p:nvSpPr>
        <p:spPr bwMode="auto">
          <a:xfrm>
            <a:off x="4787900" y="865188"/>
            <a:ext cx="1081088" cy="8302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5" name="Oval 19">
            <a:extLst>
              <a:ext uri="{FF2B5EF4-FFF2-40B4-BE49-F238E27FC236}">
                <a16:creationId xmlns:a16="http://schemas.microsoft.com/office/drawing/2014/main" xmlns="" id="{28D877C6-61E3-40EF-87AD-D550002074DA}"/>
              </a:ext>
            </a:extLst>
          </p:cNvPr>
          <p:cNvSpPr>
            <a:spLocks noChangeArrowheads="1"/>
          </p:cNvSpPr>
          <p:nvPr/>
        </p:nvSpPr>
        <p:spPr bwMode="auto">
          <a:xfrm>
            <a:off x="3635375" y="260350"/>
            <a:ext cx="720725" cy="6048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6" name="Text Box 20">
            <a:extLst>
              <a:ext uri="{FF2B5EF4-FFF2-40B4-BE49-F238E27FC236}">
                <a16:creationId xmlns:a16="http://schemas.microsoft.com/office/drawing/2014/main" xmlns="" id="{7589594D-281B-4885-8B4C-EAE302E9DA2D}"/>
              </a:ext>
            </a:extLst>
          </p:cNvPr>
          <p:cNvSpPr txBox="1">
            <a:spLocks noChangeArrowheads="1"/>
          </p:cNvSpPr>
          <p:nvPr/>
        </p:nvSpPr>
        <p:spPr bwMode="auto">
          <a:xfrm>
            <a:off x="4716463" y="939800"/>
            <a:ext cx="12239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CO</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endPar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7" name="Text Box 21">
            <a:extLst>
              <a:ext uri="{FF2B5EF4-FFF2-40B4-BE49-F238E27FC236}">
                <a16:creationId xmlns:a16="http://schemas.microsoft.com/office/drawing/2014/main" xmlns="" id="{7D135B69-5BA4-49B1-B25B-98A0E7185044}"/>
              </a:ext>
            </a:extLst>
          </p:cNvPr>
          <p:cNvSpPr txBox="1">
            <a:spLocks noChangeArrowheads="1"/>
          </p:cNvSpPr>
          <p:nvPr/>
        </p:nvSpPr>
        <p:spPr bwMode="auto">
          <a:xfrm>
            <a:off x="3708400" y="334963"/>
            <a:ext cx="7921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endPar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8" name="AutoShape 22">
            <a:extLst>
              <a:ext uri="{FF2B5EF4-FFF2-40B4-BE49-F238E27FC236}">
                <a16:creationId xmlns:a16="http://schemas.microsoft.com/office/drawing/2014/main" xmlns="" id="{76E08CB6-A853-4712-8A38-37D415493688}"/>
              </a:ext>
            </a:extLst>
          </p:cNvPr>
          <p:cNvSpPr>
            <a:spLocks noChangeArrowheads="1"/>
          </p:cNvSpPr>
          <p:nvPr/>
        </p:nvSpPr>
        <p:spPr bwMode="auto">
          <a:xfrm rot="-637493">
            <a:off x="250825" y="487363"/>
            <a:ext cx="1300163" cy="1736725"/>
          </a:xfrm>
          <a:prstGeom prst="downArrow">
            <a:avLst>
              <a:gd name="adj1" fmla="val 50000"/>
              <a:gd name="adj2" fmla="val 33394"/>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9" name="Text Box 23">
            <a:extLst>
              <a:ext uri="{FF2B5EF4-FFF2-40B4-BE49-F238E27FC236}">
                <a16:creationId xmlns:a16="http://schemas.microsoft.com/office/drawing/2014/main" xmlns="" id="{6AC7F638-DF37-4843-BE44-DBE3D6E7EFF7}"/>
              </a:ext>
            </a:extLst>
          </p:cNvPr>
          <p:cNvSpPr txBox="1">
            <a:spLocks noChangeArrowheads="1"/>
          </p:cNvSpPr>
          <p:nvPr/>
        </p:nvSpPr>
        <p:spPr bwMode="auto">
          <a:xfrm rot="-720000">
            <a:off x="706438" y="492125"/>
            <a:ext cx="328612"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ENERGIA</a:t>
            </a:r>
          </a:p>
        </p:txBody>
      </p:sp>
      <p:sp>
        <p:nvSpPr>
          <p:cNvPr id="14360" name="AutoShape 24">
            <a:extLst>
              <a:ext uri="{FF2B5EF4-FFF2-40B4-BE49-F238E27FC236}">
                <a16:creationId xmlns:a16="http://schemas.microsoft.com/office/drawing/2014/main" xmlns="" id="{9FDFE1B5-4CDE-4D82-B0CF-5629951E13AC}"/>
              </a:ext>
            </a:extLst>
          </p:cNvPr>
          <p:cNvSpPr>
            <a:spLocks noChangeArrowheads="1"/>
          </p:cNvSpPr>
          <p:nvPr/>
        </p:nvSpPr>
        <p:spPr bwMode="auto">
          <a:xfrm>
            <a:off x="3132138" y="3573463"/>
            <a:ext cx="935037" cy="431800"/>
          </a:xfrm>
          <a:prstGeom prst="rightArrow">
            <a:avLst>
              <a:gd name="adj1" fmla="val 50000"/>
              <a:gd name="adj2" fmla="val 54136"/>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1" name="AutoShape 25">
            <a:extLst>
              <a:ext uri="{FF2B5EF4-FFF2-40B4-BE49-F238E27FC236}">
                <a16:creationId xmlns:a16="http://schemas.microsoft.com/office/drawing/2014/main" xmlns="" id="{1689C0CD-32B0-458D-B538-B510A803DE59}"/>
              </a:ext>
            </a:extLst>
          </p:cNvPr>
          <p:cNvSpPr>
            <a:spLocks noChangeArrowheads="1"/>
          </p:cNvSpPr>
          <p:nvPr/>
        </p:nvSpPr>
        <p:spPr bwMode="auto">
          <a:xfrm>
            <a:off x="5940425" y="3716338"/>
            <a:ext cx="792163" cy="198437"/>
          </a:xfrm>
          <a:prstGeom prst="rightArrow">
            <a:avLst>
              <a:gd name="adj1" fmla="val 50000"/>
              <a:gd name="adj2" fmla="val 998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2" name="AutoShape 26">
            <a:extLst>
              <a:ext uri="{FF2B5EF4-FFF2-40B4-BE49-F238E27FC236}">
                <a16:creationId xmlns:a16="http://schemas.microsoft.com/office/drawing/2014/main" xmlns="" id="{3B803628-516B-4B30-A451-157F9DB37ADE}"/>
              </a:ext>
            </a:extLst>
          </p:cNvPr>
          <p:cNvSpPr>
            <a:spLocks noChangeArrowheads="1"/>
          </p:cNvSpPr>
          <p:nvPr/>
        </p:nvSpPr>
        <p:spPr bwMode="auto">
          <a:xfrm>
            <a:off x="4859338" y="4187825"/>
            <a:ext cx="215900" cy="982663"/>
          </a:xfrm>
          <a:prstGeom prst="downArrow">
            <a:avLst>
              <a:gd name="adj1" fmla="val 50000"/>
              <a:gd name="adj2" fmla="val 113787"/>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3" name="Line 27">
            <a:extLst>
              <a:ext uri="{FF2B5EF4-FFF2-40B4-BE49-F238E27FC236}">
                <a16:creationId xmlns:a16="http://schemas.microsoft.com/office/drawing/2014/main" xmlns="" id="{744AA767-441D-4A95-B407-CFC7174FDD23}"/>
              </a:ext>
            </a:extLst>
          </p:cNvPr>
          <p:cNvSpPr>
            <a:spLocks noChangeShapeType="1"/>
          </p:cNvSpPr>
          <p:nvPr/>
        </p:nvSpPr>
        <p:spPr bwMode="auto">
          <a:xfrm flipV="1">
            <a:off x="4500563" y="2133600"/>
            <a:ext cx="0" cy="790575"/>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4" name="Line 28">
            <a:extLst>
              <a:ext uri="{FF2B5EF4-FFF2-40B4-BE49-F238E27FC236}">
                <a16:creationId xmlns:a16="http://schemas.microsoft.com/office/drawing/2014/main" xmlns="" id="{04ACDF8C-22E0-461A-8C4A-3ED7BD6BF158}"/>
              </a:ext>
            </a:extLst>
          </p:cNvPr>
          <p:cNvSpPr>
            <a:spLocks noChangeShapeType="1"/>
          </p:cNvSpPr>
          <p:nvPr/>
        </p:nvSpPr>
        <p:spPr bwMode="auto">
          <a:xfrm flipH="1">
            <a:off x="6659563" y="4187825"/>
            <a:ext cx="217487" cy="982663"/>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5" name="Line 29">
            <a:extLst>
              <a:ext uri="{FF2B5EF4-FFF2-40B4-BE49-F238E27FC236}">
                <a16:creationId xmlns:a16="http://schemas.microsoft.com/office/drawing/2014/main" xmlns="" id="{311ECC6A-DF42-408F-8CA5-E689B1840C94}"/>
              </a:ext>
            </a:extLst>
          </p:cNvPr>
          <p:cNvSpPr>
            <a:spLocks noChangeShapeType="1"/>
          </p:cNvSpPr>
          <p:nvPr/>
        </p:nvSpPr>
        <p:spPr bwMode="auto">
          <a:xfrm flipV="1">
            <a:off x="2484438" y="1341438"/>
            <a:ext cx="0" cy="882650"/>
          </a:xfrm>
          <a:prstGeom prst="line">
            <a:avLst/>
          </a:prstGeom>
          <a:noFill/>
          <a:ln w="152400">
            <a:solidFill>
              <a:srgbClr val="FF33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6" name="Line 30">
            <a:extLst>
              <a:ext uri="{FF2B5EF4-FFF2-40B4-BE49-F238E27FC236}">
                <a16:creationId xmlns:a16="http://schemas.microsoft.com/office/drawing/2014/main" xmlns="" id="{C203F93C-DDB2-4ED7-A8D7-5E6EE864656C}"/>
              </a:ext>
            </a:extLst>
          </p:cNvPr>
          <p:cNvSpPr>
            <a:spLocks noChangeShapeType="1"/>
          </p:cNvSpPr>
          <p:nvPr/>
        </p:nvSpPr>
        <p:spPr bwMode="auto">
          <a:xfrm flipV="1">
            <a:off x="7019925" y="2676525"/>
            <a:ext cx="0" cy="67945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7" name="Freeform 31">
            <a:extLst>
              <a:ext uri="{FF2B5EF4-FFF2-40B4-BE49-F238E27FC236}">
                <a16:creationId xmlns:a16="http://schemas.microsoft.com/office/drawing/2014/main" xmlns="" id="{8D65648A-B9DA-4647-B643-5F5429C59DDF}"/>
              </a:ext>
            </a:extLst>
          </p:cNvPr>
          <p:cNvSpPr>
            <a:spLocks/>
          </p:cNvSpPr>
          <p:nvPr/>
        </p:nvSpPr>
        <p:spPr bwMode="auto">
          <a:xfrm>
            <a:off x="4427538" y="404813"/>
            <a:ext cx="3887787" cy="2946400"/>
          </a:xfrm>
          <a:custGeom>
            <a:avLst/>
            <a:gdLst>
              <a:gd name="T0" fmla="*/ 0 w 2449"/>
              <a:gd name="T1" fmla="*/ 79015 h 1678"/>
              <a:gd name="T2" fmla="*/ 2879725 w 2449"/>
              <a:gd name="T3" fmla="*/ 477605 h 1678"/>
              <a:gd name="T4" fmla="*/ 3887787 w 2449"/>
              <a:gd name="T5" fmla="*/ 2946400 h 1678"/>
              <a:gd name="T6" fmla="*/ 0 60000 65536"/>
              <a:gd name="T7" fmla="*/ 0 60000 65536"/>
              <a:gd name="T8" fmla="*/ 0 60000 65536"/>
            </a:gdLst>
            <a:ahLst/>
            <a:cxnLst>
              <a:cxn ang="T6">
                <a:pos x="T0" y="T1"/>
              </a:cxn>
              <a:cxn ang="T7">
                <a:pos x="T2" y="T3"/>
              </a:cxn>
              <a:cxn ang="T8">
                <a:pos x="T4" y="T5"/>
              </a:cxn>
            </a:cxnLst>
            <a:rect l="0" t="0" r="r" b="b"/>
            <a:pathLst>
              <a:path w="2449" h="1678">
                <a:moveTo>
                  <a:pt x="0" y="45"/>
                </a:moveTo>
                <a:cubicBezTo>
                  <a:pt x="703" y="22"/>
                  <a:pt x="1406" y="0"/>
                  <a:pt x="1814" y="272"/>
                </a:cubicBezTo>
                <a:cubicBezTo>
                  <a:pt x="2222" y="544"/>
                  <a:pt x="2343" y="1444"/>
                  <a:pt x="2449" y="1678"/>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8" name="Freeform 32">
            <a:extLst>
              <a:ext uri="{FF2B5EF4-FFF2-40B4-BE49-F238E27FC236}">
                <a16:creationId xmlns:a16="http://schemas.microsoft.com/office/drawing/2014/main" xmlns="" id="{0A26482D-4B61-4C56-80BA-A1FF8E24D37E}"/>
              </a:ext>
            </a:extLst>
          </p:cNvPr>
          <p:cNvSpPr>
            <a:spLocks/>
          </p:cNvSpPr>
          <p:nvPr/>
        </p:nvSpPr>
        <p:spPr bwMode="auto">
          <a:xfrm>
            <a:off x="1835150" y="409575"/>
            <a:ext cx="1800225" cy="1814513"/>
          </a:xfrm>
          <a:custGeom>
            <a:avLst/>
            <a:gdLst>
              <a:gd name="T0" fmla="*/ 1800225 w 1134"/>
              <a:gd name="T1" fmla="*/ 40943 h 975"/>
              <a:gd name="T2" fmla="*/ 504825 w 1134"/>
              <a:gd name="T3" fmla="*/ 295905 h 975"/>
              <a:gd name="T4" fmla="*/ 0 w 1134"/>
              <a:gd name="T5" fmla="*/ 1814513 h 975"/>
              <a:gd name="T6" fmla="*/ 0 60000 65536"/>
              <a:gd name="T7" fmla="*/ 0 60000 65536"/>
              <a:gd name="T8" fmla="*/ 0 60000 65536"/>
            </a:gdLst>
            <a:ahLst/>
            <a:cxnLst>
              <a:cxn ang="T6">
                <a:pos x="T0" y="T1"/>
              </a:cxn>
              <a:cxn ang="T7">
                <a:pos x="T2" y="T3"/>
              </a:cxn>
              <a:cxn ang="T8">
                <a:pos x="T4" y="T5"/>
              </a:cxn>
            </a:cxnLst>
            <a:rect l="0" t="0" r="r" b="b"/>
            <a:pathLst>
              <a:path w="1134" h="975">
                <a:moveTo>
                  <a:pt x="1134" y="22"/>
                </a:moveTo>
                <a:cubicBezTo>
                  <a:pt x="820" y="11"/>
                  <a:pt x="507" y="0"/>
                  <a:pt x="318" y="159"/>
                </a:cubicBezTo>
                <a:cubicBezTo>
                  <a:pt x="129" y="318"/>
                  <a:pt x="53" y="839"/>
                  <a:pt x="0" y="975"/>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69" name="Freeform 33">
            <a:extLst>
              <a:ext uri="{FF2B5EF4-FFF2-40B4-BE49-F238E27FC236}">
                <a16:creationId xmlns:a16="http://schemas.microsoft.com/office/drawing/2014/main" xmlns="" id="{3DC3E59F-E0B2-45D1-B787-1C99BCFEDC98}"/>
              </a:ext>
            </a:extLst>
          </p:cNvPr>
          <p:cNvSpPr>
            <a:spLocks/>
          </p:cNvSpPr>
          <p:nvPr/>
        </p:nvSpPr>
        <p:spPr bwMode="auto">
          <a:xfrm>
            <a:off x="2051050" y="712788"/>
            <a:ext cx="1727200" cy="1511300"/>
          </a:xfrm>
          <a:custGeom>
            <a:avLst/>
            <a:gdLst>
              <a:gd name="T0" fmla="*/ 0 w 1088"/>
              <a:gd name="T1" fmla="*/ 1511300 h 801"/>
              <a:gd name="T2" fmla="*/ 287338 w 1088"/>
              <a:gd name="T3" fmla="*/ 398108 h 801"/>
              <a:gd name="T4" fmla="*/ 863600 w 1088"/>
              <a:gd name="T5" fmla="*/ 56603 h 801"/>
              <a:gd name="T6" fmla="*/ 1727200 w 1088"/>
              <a:gd name="T7" fmla="*/ 56603 h 8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8" h="801">
                <a:moveTo>
                  <a:pt x="0" y="801"/>
                </a:moveTo>
                <a:cubicBezTo>
                  <a:pt x="45" y="570"/>
                  <a:pt x="90" y="340"/>
                  <a:pt x="181" y="211"/>
                </a:cubicBezTo>
                <a:cubicBezTo>
                  <a:pt x="272" y="82"/>
                  <a:pt x="393" y="60"/>
                  <a:pt x="544" y="30"/>
                </a:cubicBezTo>
                <a:cubicBezTo>
                  <a:pt x="695" y="0"/>
                  <a:pt x="990" y="30"/>
                  <a:pt x="1088" y="30"/>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0" name="Freeform 34">
            <a:extLst>
              <a:ext uri="{FF2B5EF4-FFF2-40B4-BE49-F238E27FC236}">
                <a16:creationId xmlns:a16="http://schemas.microsoft.com/office/drawing/2014/main" xmlns="" id="{05B80F05-FF62-417F-93D4-1A057B1EBCB6}"/>
              </a:ext>
            </a:extLst>
          </p:cNvPr>
          <p:cNvSpPr>
            <a:spLocks/>
          </p:cNvSpPr>
          <p:nvPr/>
        </p:nvSpPr>
        <p:spPr bwMode="auto">
          <a:xfrm>
            <a:off x="4211638" y="865188"/>
            <a:ext cx="647700" cy="2038350"/>
          </a:xfrm>
          <a:custGeom>
            <a:avLst/>
            <a:gdLst>
              <a:gd name="T0" fmla="*/ 0 w 408"/>
              <a:gd name="T1" fmla="*/ 0 h 1224"/>
              <a:gd name="T2" fmla="*/ 288925 w 408"/>
              <a:gd name="T3" fmla="*/ 149879 h 1224"/>
              <a:gd name="T4" fmla="*/ 504825 w 408"/>
              <a:gd name="T5" fmla="*/ 754389 h 1224"/>
              <a:gd name="T6" fmla="*/ 647700 w 408"/>
              <a:gd name="T7" fmla="*/ 2038350 h 1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8" h="1224">
                <a:moveTo>
                  <a:pt x="0" y="0"/>
                </a:moveTo>
                <a:cubicBezTo>
                  <a:pt x="64" y="7"/>
                  <a:pt x="129" y="15"/>
                  <a:pt x="182" y="90"/>
                </a:cubicBezTo>
                <a:cubicBezTo>
                  <a:pt x="235" y="165"/>
                  <a:pt x="280" y="264"/>
                  <a:pt x="318" y="453"/>
                </a:cubicBezTo>
                <a:cubicBezTo>
                  <a:pt x="356" y="642"/>
                  <a:pt x="393" y="1096"/>
                  <a:pt x="408" y="1224"/>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1" name="Line 35">
            <a:extLst>
              <a:ext uri="{FF2B5EF4-FFF2-40B4-BE49-F238E27FC236}">
                <a16:creationId xmlns:a16="http://schemas.microsoft.com/office/drawing/2014/main" xmlns="" id="{BC6C7EFF-C131-49E9-A658-4EC08E53F839}"/>
              </a:ext>
            </a:extLst>
          </p:cNvPr>
          <p:cNvSpPr>
            <a:spLocks noChangeShapeType="1"/>
          </p:cNvSpPr>
          <p:nvPr/>
        </p:nvSpPr>
        <p:spPr bwMode="auto">
          <a:xfrm flipV="1">
            <a:off x="3059113" y="1693863"/>
            <a:ext cx="2160587" cy="6048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2" name="Freeform 36">
            <a:extLst>
              <a:ext uri="{FF2B5EF4-FFF2-40B4-BE49-F238E27FC236}">
                <a16:creationId xmlns:a16="http://schemas.microsoft.com/office/drawing/2014/main" xmlns="" id="{296AF9D3-193A-494D-8A03-95736ADAE944}"/>
              </a:ext>
            </a:extLst>
          </p:cNvPr>
          <p:cNvSpPr>
            <a:spLocks/>
          </p:cNvSpPr>
          <p:nvPr/>
        </p:nvSpPr>
        <p:spPr bwMode="auto">
          <a:xfrm>
            <a:off x="2771775" y="1316038"/>
            <a:ext cx="2016125" cy="908050"/>
          </a:xfrm>
          <a:custGeom>
            <a:avLst/>
            <a:gdLst>
              <a:gd name="T0" fmla="*/ 2016125 w 1270"/>
              <a:gd name="T1" fmla="*/ 1666 h 545"/>
              <a:gd name="T2" fmla="*/ 431800 w 1270"/>
              <a:gd name="T3" fmla="*/ 151619 h 545"/>
              <a:gd name="T4" fmla="*/ 0 w 1270"/>
              <a:gd name="T5" fmla="*/ 908050 h 545"/>
              <a:gd name="T6" fmla="*/ 0 60000 65536"/>
              <a:gd name="T7" fmla="*/ 0 60000 65536"/>
              <a:gd name="T8" fmla="*/ 0 60000 65536"/>
            </a:gdLst>
            <a:ahLst/>
            <a:cxnLst>
              <a:cxn ang="T6">
                <a:pos x="T0" y="T1"/>
              </a:cxn>
              <a:cxn ang="T7">
                <a:pos x="T2" y="T3"/>
              </a:cxn>
              <a:cxn ang="T8">
                <a:pos x="T4" y="T5"/>
              </a:cxn>
            </a:cxnLst>
            <a:rect l="0" t="0" r="r" b="b"/>
            <a:pathLst>
              <a:path w="1270" h="545">
                <a:moveTo>
                  <a:pt x="1270" y="1"/>
                </a:moveTo>
                <a:cubicBezTo>
                  <a:pt x="877" y="0"/>
                  <a:pt x="484" y="0"/>
                  <a:pt x="272" y="91"/>
                </a:cubicBezTo>
                <a:cubicBezTo>
                  <a:pt x="60" y="182"/>
                  <a:pt x="45" y="469"/>
                  <a:pt x="0" y="545"/>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3" name="Line 37">
            <a:extLst>
              <a:ext uri="{FF2B5EF4-FFF2-40B4-BE49-F238E27FC236}">
                <a16:creationId xmlns:a16="http://schemas.microsoft.com/office/drawing/2014/main" xmlns="" id="{82689BEC-3FE6-4FAB-B8C3-B7B1901B919C}"/>
              </a:ext>
            </a:extLst>
          </p:cNvPr>
          <p:cNvSpPr>
            <a:spLocks noChangeShapeType="1"/>
          </p:cNvSpPr>
          <p:nvPr/>
        </p:nvSpPr>
        <p:spPr bwMode="auto">
          <a:xfrm flipH="1">
            <a:off x="3563938" y="865188"/>
            <a:ext cx="287337" cy="4305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4" name="Line 38">
            <a:extLst>
              <a:ext uri="{FF2B5EF4-FFF2-40B4-BE49-F238E27FC236}">
                <a16:creationId xmlns:a16="http://schemas.microsoft.com/office/drawing/2014/main" xmlns="" id="{71B496EA-AA56-4507-BA9C-836EA8CE43D7}"/>
              </a:ext>
            </a:extLst>
          </p:cNvPr>
          <p:cNvSpPr>
            <a:spLocks noChangeShapeType="1"/>
          </p:cNvSpPr>
          <p:nvPr/>
        </p:nvSpPr>
        <p:spPr bwMode="auto">
          <a:xfrm flipH="1" flipV="1">
            <a:off x="5435600" y="1693863"/>
            <a:ext cx="73025" cy="120967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5" name="Line 39">
            <a:extLst>
              <a:ext uri="{FF2B5EF4-FFF2-40B4-BE49-F238E27FC236}">
                <a16:creationId xmlns:a16="http://schemas.microsoft.com/office/drawing/2014/main" xmlns="" id="{B758A34F-79FC-4013-934F-9A0EE2DC1995}"/>
              </a:ext>
            </a:extLst>
          </p:cNvPr>
          <p:cNvSpPr>
            <a:spLocks noChangeShapeType="1"/>
          </p:cNvSpPr>
          <p:nvPr/>
        </p:nvSpPr>
        <p:spPr bwMode="auto">
          <a:xfrm flipH="1" flipV="1">
            <a:off x="5651500" y="1619250"/>
            <a:ext cx="792163" cy="3551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6" name="Line 40">
            <a:extLst>
              <a:ext uri="{FF2B5EF4-FFF2-40B4-BE49-F238E27FC236}">
                <a16:creationId xmlns:a16="http://schemas.microsoft.com/office/drawing/2014/main" xmlns="" id="{1D4DFC1F-6F51-4029-B612-6A05599850F3}"/>
              </a:ext>
            </a:extLst>
          </p:cNvPr>
          <p:cNvSpPr>
            <a:spLocks noChangeShapeType="1"/>
          </p:cNvSpPr>
          <p:nvPr/>
        </p:nvSpPr>
        <p:spPr bwMode="auto">
          <a:xfrm flipH="1" flipV="1">
            <a:off x="5867400" y="1392238"/>
            <a:ext cx="2089150" cy="19637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7" name="Line 41">
            <a:extLst>
              <a:ext uri="{FF2B5EF4-FFF2-40B4-BE49-F238E27FC236}">
                <a16:creationId xmlns:a16="http://schemas.microsoft.com/office/drawing/2014/main" xmlns="" id="{1ED4B81A-EDD2-4507-B1E3-3264EA5EBEF9}"/>
              </a:ext>
            </a:extLst>
          </p:cNvPr>
          <p:cNvSpPr>
            <a:spLocks noChangeShapeType="1"/>
          </p:cNvSpPr>
          <p:nvPr/>
        </p:nvSpPr>
        <p:spPr bwMode="auto">
          <a:xfrm flipH="1">
            <a:off x="2051050" y="5622925"/>
            <a:ext cx="865188"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8" name="Line 42">
            <a:extLst>
              <a:ext uri="{FF2B5EF4-FFF2-40B4-BE49-F238E27FC236}">
                <a16:creationId xmlns:a16="http://schemas.microsoft.com/office/drawing/2014/main" xmlns="" id="{8DA50E6D-1585-4BF6-AB9D-0B879FC8BEC8}"/>
              </a:ext>
            </a:extLst>
          </p:cNvPr>
          <p:cNvSpPr>
            <a:spLocks noChangeShapeType="1"/>
          </p:cNvSpPr>
          <p:nvPr/>
        </p:nvSpPr>
        <p:spPr bwMode="auto">
          <a:xfrm flipV="1">
            <a:off x="1331913" y="4187825"/>
            <a:ext cx="0" cy="9080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79" name="Line 43">
            <a:extLst>
              <a:ext uri="{FF2B5EF4-FFF2-40B4-BE49-F238E27FC236}">
                <a16:creationId xmlns:a16="http://schemas.microsoft.com/office/drawing/2014/main" xmlns="" id="{69605C57-6675-46BB-A895-EE0E8D2821FC}"/>
              </a:ext>
            </a:extLst>
          </p:cNvPr>
          <p:cNvSpPr>
            <a:spLocks noChangeShapeType="1"/>
          </p:cNvSpPr>
          <p:nvPr/>
        </p:nvSpPr>
        <p:spPr bwMode="auto">
          <a:xfrm flipH="1">
            <a:off x="4716463" y="0"/>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0" name="Line 44">
            <a:extLst>
              <a:ext uri="{FF2B5EF4-FFF2-40B4-BE49-F238E27FC236}">
                <a16:creationId xmlns:a16="http://schemas.microsoft.com/office/drawing/2014/main" xmlns="" id="{E228DDDE-CE1C-47FA-B8CA-09DA54C53B56}"/>
              </a:ext>
            </a:extLst>
          </p:cNvPr>
          <p:cNvSpPr>
            <a:spLocks noChangeShapeType="1"/>
          </p:cNvSpPr>
          <p:nvPr/>
        </p:nvSpPr>
        <p:spPr bwMode="auto">
          <a:xfrm>
            <a:off x="3132138" y="3789363"/>
            <a:ext cx="935037"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1" name="Line 45">
            <a:extLst>
              <a:ext uri="{FF2B5EF4-FFF2-40B4-BE49-F238E27FC236}">
                <a16:creationId xmlns:a16="http://schemas.microsoft.com/office/drawing/2014/main" xmlns="" id="{A2F0B277-32A5-488E-921B-B8BA99FFD787}"/>
              </a:ext>
            </a:extLst>
          </p:cNvPr>
          <p:cNvSpPr>
            <a:spLocks noChangeShapeType="1"/>
          </p:cNvSpPr>
          <p:nvPr/>
        </p:nvSpPr>
        <p:spPr bwMode="auto">
          <a:xfrm>
            <a:off x="2771775" y="4149725"/>
            <a:ext cx="287338" cy="100806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2" name="Line 46">
            <a:extLst>
              <a:ext uri="{FF2B5EF4-FFF2-40B4-BE49-F238E27FC236}">
                <a16:creationId xmlns:a16="http://schemas.microsoft.com/office/drawing/2014/main" xmlns="" id="{084393A1-FCD7-45FC-8356-1075670D56B6}"/>
              </a:ext>
            </a:extLst>
          </p:cNvPr>
          <p:cNvSpPr>
            <a:spLocks noChangeShapeType="1"/>
          </p:cNvSpPr>
          <p:nvPr/>
        </p:nvSpPr>
        <p:spPr bwMode="auto">
          <a:xfrm>
            <a:off x="4932363" y="4221163"/>
            <a:ext cx="0" cy="9366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3" name="Line 47">
            <a:extLst>
              <a:ext uri="{FF2B5EF4-FFF2-40B4-BE49-F238E27FC236}">
                <a16:creationId xmlns:a16="http://schemas.microsoft.com/office/drawing/2014/main" xmlns="" id="{9454390A-A8BD-494C-ADFB-772F5CDDAE20}"/>
              </a:ext>
            </a:extLst>
          </p:cNvPr>
          <p:cNvSpPr>
            <a:spLocks noChangeShapeType="1"/>
          </p:cNvSpPr>
          <p:nvPr/>
        </p:nvSpPr>
        <p:spPr bwMode="auto">
          <a:xfrm>
            <a:off x="5940425" y="3789363"/>
            <a:ext cx="792163"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4" name="AutoShape 48">
            <a:extLst>
              <a:ext uri="{FF2B5EF4-FFF2-40B4-BE49-F238E27FC236}">
                <a16:creationId xmlns:a16="http://schemas.microsoft.com/office/drawing/2014/main" xmlns="" id="{EE92881E-A2BA-4163-A7FF-BD4C90DA37B4}"/>
              </a:ext>
            </a:extLst>
          </p:cNvPr>
          <p:cNvSpPr>
            <a:spLocks noChangeArrowheads="1"/>
          </p:cNvSpPr>
          <p:nvPr/>
        </p:nvSpPr>
        <p:spPr bwMode="auto">
          <a:xfrm>
            <a:off x="5364163" y="4437063"/>
            <a:ext cx="215900" cy="720725"/>
          </a:xfrm>
          <a:prstGeom prst="upArrow">
            <a:avLst>
              <a:gd name="adj1" fmla="val 50000"/>
              <a:gd name="adj2" fmla="val 83456"/>
            </a:avLst>
          </a:prstGeom>
          <a:solidFill>
            <a:srgbClr val="FE1F0E"/>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85" name="Text Box 49">
            <a:extLst>
              <a:ext uri="{FF2B5EF4-FFF2-40B4-BE49-F238E27FC236}">
                <a16:creationId xmlns:a16="http://schemas.microsoft.com/office/drawing/2014/main" xmlns="" id="{CFFB2CAA-44B1-4BF3-BC8F-9C03D05EC7D9}"/>
              </a:ext>
            </a:extLst>
          </p:cNvPr>
          <p:cNvSpPr txBox="1">
            <a:spLocks noChangeArrowheads="1"/>
          </p:cNvSpPr>
          <p:nvPr/>
        </p:nvSpPr>
        <p:spPr bwMode="auto">
          <a:xfrm>
            <a:off x="6372225" y="115888"/>
            <a:ext cx="2808288"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6600"/>
                </a:solidFill>
                <a:effectLst/>
                <a:uLnTx/>
                <a:uFillTx/>
                <a:latin typeface="Arial" panose="020B0604020202020204" pitchFamily="34" charset="0"/>
                <a:ea typeface="+mn-ea"/>
                <a:cs typeface="+mn-cs"/>
              </a:rPr>
              <a:t>Tartós energiaellátás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6600"/>
                </a:solidFill>
                <a:effectLst/>
                <a:uLnTx/>
                <a:uFillTx/>
                <a:latin typeface="Arial" panose="020B0604020202020204" pitchFamily="34" charset="0"/>
                <a:ea typeface="+mn-ea"/>
                <a:cs typeface="+mn-cs"/>
              </a:rPr>
              <a:t>Zárt anyagciklusok</a:t>
            </a:r>
          </a:p>
        </p:txBody>
      </p:sp>
      <p:sp>
        <p:nvSpPr>
          <p:cNvPr id="14386" name="Text Box 50">
            <a:extLst>
              <a:ext uri="{FF2B5EF4-FFF2-40B4-BE49-F238E27FC236}">
                <a16:creationId xmlns:a16="http://schemas.microsoft.com/office/drawing/2014/main" xmlns="" id="{47180749-E86D-4352-9254-5EFC3292C5F2}"/>
              </a:ext>
            </a:extLst>
          </p:cNvPr>
          <p:cNvSpPr txBox="1">
            <a:spLocks noChangeArrowheads="1"/>
          </p:cNvSpPr>
          <p:nvPr/>
        </p:nvSpPr>
        <p:spPr bwMode="auto">
          <a:xfrm>
            <a:off x="250825" y="6237288"/>
            <a:ext cx="8642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6600"/>
                </a:solidFill>
                <a:effectLst/>
                <a:uLnTx/>
                <a:uFillTx/>
                <a:latin typeface="Arial" panose="020B0604020202020204" pitchFamily="34" charset="0"/>
                <a:ea typeface="+mn-ea"/>
                <a:cs typeface="+mn-cs"/>
              </a:rPr>
              <a:t>Komplexitás, diverzitás, rugalmasság, hatékonyság</a:t>
            </a:r>
          </a:p>
        </p:txBody>
      </p:sp>
      <p:sp>
        <p:nvSpPr>
          <p:cNvPr id="14387" name="Text Box 51">
            <a:extLst>
              <a:ext uri="{FF2B5EF4-FFF2-40B4-BE49-F238E27FC236}">
                <a16:creationId xmlns:a16="http://schemas.microsoft.com/office/drawing/2014/main" xmlns="" id="{36D7E9E4-6F76-4072-85C6-8E68C4328EAD}"/>
              </a:ext>
            </a:extLst>
          </p:cNvPr>
          <p:cNvSpPr txBox="1">
            <a:spLocks noChangeArrowheads="1"/>
          </p:cNvSpPr>
          <p:nvPr/>
        </p:nvSpPr>
        <p:spPr bwMode="auto">
          <a:xfrm>
            <a:off x="2124075" y="-26988"/>
            <a:ext cx="4176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800" b="1" i="0" u="none" strike="noStrike" kern="1200" cap="none" spc="0" normalizeH="0" baseline="0" noProof="0">
                <a:ln>
                  <a:noFill/>
                </a:ln>
                <a:solidFill>
                  <a:srgbClr val="99CC00"/>
                </a:solidFill>
                <a:effectLst/>
                <a:uLnTx/>
                <a:uFillTx/>
                <a:latin typeface="Arial" panose="020B0604020202020204" pitchFamily="34" charset="0"/>
                <a:ea typeface="+mn-ea"/>
                <a:cs typeface="+mn-cs"/>
              </a:rPr>
              <a:t>FENNTARTHATÓ BIOSZFÉRA</a:t>
            </a:r>
          </a:p>
        </p:txBody>
      </p:sp>
      <p:sp>
        <p:nvSpPr>
          <p:cNvPr id="14388" name="Line 52">
            <a:extLst>
              <a:ext uri="{FF2B5EF4-FFF2-40B4-BE49-F238E27FC236}">
                <a16:creationId xmlns:a16="http://schemas.microsoft.com/office/drawing/2014/main" xmlns="" id="{FCAB5972-444E-4510-B18D-FA04FEB8187E}"/>
              </a:ext>
            </a:extLst>
          </p:cNvPr>
          <p:cNvSpPr>
            <a:spLocks noChangeShapeType="1"/>
          </p:cNvSpPr>
          <p:nvPr/>
        </p:nvSpPr>
        <p:spPr bwMode="auto">
          <a:xfrm flipH="1">
            <a:off x="6659563" y="4221163"/>
            <a:ext cx="217487"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99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xmlns="" id="{26806E25-1BFE-4D93-883F-09CF72CF4FB5}"/>
              </a:ext>
            </a:extLst>
          </p:cNvPr>
          <p:cNvSpPr txBox="1">
            <a:spLocks noChangeArrowheads="1"/>
          </p:cNvSpPr>
          <p:nvPr/>
        </p:nvSpPr>
        <p:spPr bwMode="auto">
          <a:xfrm rot="-661261">
            <a:off x="177800" y="-14288"/>
            <a:ext cx="129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NAP</a:t>
            </a:r>
          </a:p>
        </p:txBody>
      </p:sp>
      <p:sp>
        <p:nvSpPr>
          <p:cNvPr id="15363" name="AutoShape 3">
            <a:extLst>
              <a:ext uri="{FF2B5EF4-FFF2-40B4-BE49-F238E27FC236}">
                <a16:creationId xmlns:a16="http://schemas.microsoft.com/office/drawing/2014/main" xmlns="" id="{9BF2CA86-32C4-45E5-90AF-5E50833681F3}"/>
              </a:ext>
            </a:extLst>
          </p:cNvPr>
          <p:cNvSpPr>
            <a:spLocks noChangeArrowheads="1"/>
          </p:cNvSpPr>
          <p:nvPr/>
        </p:nvSpPr>
        <p:spPr bwMode="auto">
          <a:xfrm>
            <a:off x="2987675" y="5170488"/>
            <a:ext cx="3960813" cy="755650"/>
          </a:xfrm>
          <a:prstGeom prst="roundRect">
            <a:avLst>
              <a:gd name="adj" fmla="val 16667"/>
            </a:avLst>
          </a:prstGeom>
          <a:solidFill>
            <a:srgbClr val="CC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4" name="AutoShape 4">
            <a:extLst>
              <a:ext uri="{FF2B5EF4-FFF2-40B4-BE49-F238E27FC236}">
                <a16:creationId xmlns:a16="http://schemas.microsoft.com/office/drawing/2014/main" xmlns="" id="{7BFA758D-2288-482C-A573-C2233EAD79B8}"/>
              </a:ext>
            </a:extLst>
          </p:cNvPr>
          <p:cNvSpPr>
            <a:spLocks noChangeArrowheads="1"/>
          </p:cNvSpPr>
          <p:nvPr/>
        </p:nvSpPr>
        <p:spPr bwMode="auto">
          <a:xfrm>
            <a:off x="6804025" y="3355975"/>
            <a:ext cx="1655763" cy="831850"/>
          </a:xfrm>
          <a:prstGeom prst="roundRect">
            <a:avLst>
              <a:gd name="adj" fmla="val 16667"/>
            </a:avLst>
          </a:prstGeom>
          <a:solidFill>
            <a:srgbClr val="66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5" name="AutoShape 5">
            <a:extLst>
              <a:ext uri="{FF2B5EF4-FFF2-40B4-BE49-F238E27FC236}">
                <a16:creationId xmlns:a16="http://schemas.microsoft.com/office/drawing/2014/main" xmlns="" id="{CB324DE1-5B10-4DE5-9754-FC79B951264B}"/>
              </a:ext>
            </a:extLst>
          </p:cNvPr>
          <p:cNvSpPr>
            <a:spLocks noChangeArrowheads="1"/>
          </p:cNvSpPr>
          <p:nvPr/>
        </p:nvSpPr>
        <p:spPr bwMode="auto">
          <a:xfrm>
            <a:off x="4067175" y="2903538"/>
            <a:ext cx="1873250" cy="1284287"/>
          </a:xfrm>
          <a:prstGeom prst="roundRect">
            <a:avLst>
              <a:gd name="adj" fmla="val 16667"/>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6" name="AutoShape 6">
            <a:extLst>
              <a:ext uri="{FF2B5EF4-FFF2-40B4-BE49-F238E27FC236}">
                <a16:creationId xmlns:a16="http://schemas.microsoft.com/office/drawing/2014/main" xmlns="" id="{FDBCB665-56B2-41A7-9D5D-42AD566AC869}"/>
              </a:ext>
            </a:extLst>
          </p:cNvPr>
          <p:cNvSpPr>
            <a:spLocks noChangeArrowheads="1"/>
          </p:cNvSpPr>
          <p:nvPr/>
        </p:nvSpPr>
        <p:spPr bwMode="auto">
          <a:xfrm rot="-900000">
            <a:off x="2743200" y="4038600"/>
            <a:ext cx="360363" cy="1198563"/>
          </a:xfrm>
          <a:prstGeom prst="downArrow">
            <a:avLst>
              <a:gd name="adj1" fmla="val 50000"/>
              <a:gd name="adj2" fmla="val 8315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7" name="AutoShape 7">
            <a:extLst>
              <a:ext uri="{FF2B5EF4-FFF2-40B4-BE49-F238E27FC236}">
                <a16:creationId xmlns:a16="http://schemas.microsoft.com/office/drawing/2014/main" xmlns="" id="{A1107FFD-1AD9-4045-80CD-FC3D5D9AD910}"/>
              </a:ext>
            </a:extLst>
          </p:cNvPr>
          <p:cNvSpPr>
            <a:spLocks noChangeArrowheads="1"/>
          </p:cNvSpPr>
          <p:nvPr/>
        </p:nvSpPr>
        <p:spPr bwMode="auto">
          <a:xfrm>
            <a:off x="971550" y="2224088"/>
            <a:ext cx="2160588" cy="1963737"/>
          </a:xfrm>
          <a:prstGeom prst="roundRect">
            <a:avLst>
              <a:gd name="adj" fmla="val 16667"/>
            </a:avLst>
          </a:prstGeom>
          <a:solidFill>
            <a:srgbClr val="99FF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8" name="Text Box 8">
            <a:extLst>
              <a:ext uri="{FF2B5EF4-FFF2-40B4-BE49-F238E27FC236}">
                <a16:creationId xmlns:a16="http://schemas.microsoft.com/office/drawing/2014/main" xmlns="" id="{00AB6235-85CF-43AB-9510-FB2E318D9BBF}"/>
              </a:ext>
            </a:extLst>
          </p:cNvPr>
          <p:cNvSpPr txBox="1">
            <a:spLocks noChangeArrowheads="1"/>
          </p:cNvSpPr>
          <p:nvPr/>
        </p:nvSpPr>
        <p:spPr bwMode="auto">
          <a:xfrm>
            <a:off x="2268538" y="2752725"/>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69" name="Text Box 9">
            <a:extLst>
              <a:ext uri="{FF2B5EF4-FFF2-40B4-BE49-F238E27FC236}">
                <a16:creationId xmlns:a16="http://schemas.microsoft.com/office/drawing/2014/main" xmlns="" id="{5A752465-547B-4E64-B444-FCCF91A85EB3}"/>
              </a:ext>
            </a:extLst>
          </p:cNvPr>
          <p:cNvSpPr txBox="1">
            <a:spLocks noChangeArrowheads="1"/>
          </p:cNvSpPr>
          <p:nvPr/>
        </p:nvSpPr>
        <p:spPr bwMode="auto">
          <a:xfrm>
            <a:off x="971550" y="2828925"/>
            <a:ext cx="2232025"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NÖVÉNYEK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(fotoszintézis)</a:t>
            </a:r>
          </a:p>
        </p:txBody>
      </p:sp>
      <p:sp>
        <p:nvSpPr>
          <p:cNvPr id="15370" name="Text Box 10">
            <a:extLst>
              <a:ext uri="{FF2B5EF4-FFF2-40B4-BE49-F238E27FC236}">
                <a16:creationId xmlns:a16="http://schemas.microsoft.com/office/drawing/2014/main" xmlns="" id="{E4E8DFE1-ED27-4D24-A3D3-7F94219C3243}"/>
              </a:ext>
            </a:extLst>
          </p:cNvPr>
          <p:cNvSpPr txBox="1">
            <a:spLocks noChangeArrowheads="1"/>
          </p:cNvSpPr>
          <p:nvPr/>
        </p:nvSpPr>
        <p:spPr bwMode="auto">
          <a:xfrm>
            <a:off x="4211638" y="3206750"/>
            <a:ext cx="1728787"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NÖVÉNYEVŐK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 növényi paraziták</a:t>
            </a:r>
          </a:p>
        </p:txBody>
      </p:sp>
      <p:sp>
        <p:nvSpPr>
          <p:cNvPr id="15371" name="Text Box 11">
            <a:extLst>
              <a:ext uri="{FF2B5EF4-FFF2-40B4-BE49-F238E27FC236}">
                <a16:creationId xmlns:a16="http://schemas.microsoft.com/office/drawing/2014/main" xmlns="" id="{32368931-105C-423D-9CE0-A074F82ECB91}"/>
              </a:ext>
            </a:extLst>
          </p:cNvPr>
          <p:cNvSpPr txBox="1">
            <a:spLocks noChangeArrowheads="1"/>
          </p:cNvSpPr>
          <p:nvPr/>
        </p:nvSpPr>
        <p:spPr bwMode="auto">
          <a:xfrm>
            <a:off x="6659563" y="3659188"/>
            <a:ext cx="172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2" name="Text Box 12">
            <a:extLst>
              <a:ext uri="{FF2B5EF4-FFF2-40B4-BE49-F238E27FC236}">
                <a16:creationId xmlns:a16="http://schemas.microsoft.com/office/drawing/2014/main" xmlns="" id="{6292C20D-BB5B-42CC-BC6A-5D3260A1383C}"/>
              </a:ext>
            </a:extLst>
          </p:cNvPr>
          <p:cNvSpPr txBox="1">
            <a:spLocks noChangeArrowheads="1"/>
          </p:cNvSpPr>
          <p:nvPr/>
        </p:nvSpPr>
        <p:spPr bwMode="auto">
          <a:xfrm>
            <a:off x="6659563" y="3659188"/>
            <a:ext cx="172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3" name="Text Box 13">
            <a:extLst>
              <a:ext uri="{FF2B5EF4-FFF2-40B4-BE49-F238E27FC236}">
                <a16:creationId xmlns:a16="http://schemas.microsoft.com/office/drawing/2014/main" xmlns="" id="{F1B9ABD5-2135-4714-AE42-FFD9E65FD251}"/>
              </a:ext>
            </a:extLst>
          </p:cNvPr>
          <p:cNvSpPr txBox="1">
            <a:spLocks noChangeArrowheads="1"/>
          </p:cNvSpPr>
          <p:nvPr/>
        </p:nvSpPr>
        <p:spPr bwMode="auto">
          <a:xfrm>
            <a:off x="6948488" y="3433763"/>
            <a:ext cx="13684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HÚSEVŐK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állati paraziták</a:t>
            </a:r>
          </a:p>
        </p:txBody>
      </p:sp>
      <p:sp>
        <p:nvSpPr>
          <p:cNvPr id="15374" name="Text Box 14">
            <a:extLst>
              <a:ext uri="{FF2B5EF4-FFF2-40B4-BE49-F238E27FC236}">
                <a16:creationId xmlns:a16="http://schemas.microsoft.com/office/drawing/2014/main" xmlns="" id="{E6C3A147-178F-4DD2-97E3-E56F17E4D48F}"/>
              </a:ext>
            </a:extLst>
          </p:cNvPr>
          <p:cNvSpPr txBox="1">
            <a:spLocks noChangeArrowheads="1"/>
          </p:cNvSpPr>
          <p:nvPr/>
        </p:nvSpPr>
        <p:spPr bwMode="auto">
          <a:xfrm>
            <a:off x="6732588" y="3886200"/>
            <a:ext cx="15843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5" name="Text Box 15">
            <a:extLst>
              <a:ext uri="{FF2B5EF4-FFF2-40B4-BE49-F238E27FC236}">
                <a16:creationId xmlns:a16="http://schemas.microsoft.com/office/drawing/2014/main" xmlns="" id="{AD61F9E5-09B0-4434-B07D-B9A41E586A09}"/>
              </a:ext>
            </a:extLst>
          </p:cNvPr>
          <p:cNvSpPr txBox="1">
            <a:spLocks noChangeArrowheads="1"/>
          </p:cNvSpPr>
          <p:nvPr/>
        </p:nvSpPr>
        <p:spPr bwMode="auto">
          <a:xfrm>
            <a:off x="3995738" y="5321300"/>
            <a:ext cx="2376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LEBONTÓK</a:t>
            </a:r>
          </a:p>
        </p:txBody>
      </p:sp>
      <p:sp>
        <p:nvSpPr>
          <p:cNvPr id="15376" name="Oval 16">
            <a:extLst>
              <a:ext uri="{FF2B5EF4-FFF2-40B4-BE49-F238E27FC236}">
                <a16:creationId xmlns:a16="http://schemas.microsoft.com/office/drawing/2014/main" xmlns="" id="{FB24E2CE-E252-42C9-A24B-02AE9CA3F0B1}"/>
              </a:ext>
            </a:extLst>
          </p:cNvPr>
          <p:cNvSpPr>
            <a:spLocks noChangeArrowheads="1"/>
          </p:cNvSpPr>
          <p:nvPr/>
        </p:nvSpPr>
        <p:spPr bwMode="auto">
          <a:xfrm>
            <a:off x="539750" y="5095875"/>
            <a:ext cx="1512888" cy="10572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7" name="Text Box 17">
            <a:extLst>
              <a:ext uri="{FF2B5EF4-FFF2-40B4-BE49-F238E27FC236}">
                <a16:creationId xmlns:a16="http://schemas.microsoft.com/office/drawing/2014/main" xmlns="" id="{AE7506CB-B725-4FD6-9E18-549E8F949049}"/>
              </a:ext>
            </a:extLst>
          </p:cNvPr>
          <p:cNvSpPr txBox="1">
            <a:spLocks noChangeArrowheads="1"/>
          </p:cNvSpPr>
          <p:nvPr/>
        </p:nvSpPr>
        <p:spPr bwMode="auto">
          <a:xfrm>
            <a:off x="755650" y="5070475"/>
            <a:ext cx="1008063"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2000" noProof="0">
                <a:ln>
                  <a:noFill/>
                </a:ln>
                <a:solidFill>
                  <a:srgbClr val="000000"/>
                </a:solidFill>
                <a:effectLst/>
                <a:uLnTx/>
                <a:uFillTx/>
                <a:latin typeface="Arial" panose="020B0604020202020204" pitchFamily="34" charset="0"/>
                <a:ea typeface="+mn-ea"/>
                <a:cs typeface="+mn-cs"/>
              </a:rPr>
              <a:t>  +oldott    anyagok</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hu-HU" altLang="hu-HU" sz="2400" b="1" i="0" u="none" strike="noStrike" kern="1200" cap="none" spc="0" normalizeH="0" baseline="-25000" noProof="0">
              <a:ln>
                <a:noFill/>
              </a:ln>
              <a:solidFill>
                <a:srgbClr val="000000"/>
              </a:solidFill>
              <a:effectLst/>
              <a:uLnTx/>
              <a:uFillTx/>
              <a:latin typeface="Arial" panose="020B0604020202020204" pitchFamily="34" charset="0"/>
              <a:ea typeface="+mn-ea"/>
              <a:cs typeface="+mn-cs"/>
            </a:endParaRPr>
          </a:p>
        </p:txBody>
      </p:sp>
      <p:sp>
        <p:nvSpPr>
          <p:cNvPr id="15378" name="Oval 18">
            <a:extLst>
              <a:ext uri="{FF2B5EF4-FFF2-40B4-BE49-F238E27FC236}">
                <a16:creationId xmlns:a16="http://schemas.microsoft.com/office/drawing/2014/main" xmlns="" id="{4E953EF5-4E22-4E63-B322-FE32D373752E}"/>
              </a:ext>
            </a:extLst>
          </p:cNvPr>
          <p:cNvSpPr>
            <a:spLocks noChangeArrowheads="1"/>
          </p:cNvSpPr>
          <p:nvPr/>
        </p:nvSpPr>
        <p:spPr bwMode="auto">
          <a:xfrm>
            <a:off x="4787900" y="865188"/>
            <a:ext cx="1081088" cy="83026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79" name="Oval 19">
            <a:extLst>
              <a:ext uri="{FF2B5EF4-FFF2-40B4-BE49-F238E27FC236}">
                <a16:creationId xmlns:a16="http://schemas.microsoft.com/office/drawing/2014/main" xmlns="" id="{1F1EDABF-E917-44C7-A13B-D0E45063DAE9}"/>
              </a:ext>
            </a:extLst>
          </p:cNvPr>
          <p:cNvSpPr>
            <a:spLocks noChangeArrowheads="1"/>
          </p:cNvSpPr>
          <p:nvPr/>
        </p:nvSpPr>
        <p:spPr bwMode="auto">
          <a:xfrm>
            <a:off x="3635375" y="260350"/>
            <a:ext cx="720725" cy="6048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0" name="Text Box 20">
            <a:extLst>
              <a:ext uri="{FF2B5EF4-FFF2-40B4-BE49-F238E27FC236}">
                <a16:creationId xmlns:a16="http://schemas.microsoft.com/office/drawing/2014/main" xmlns="" id="{C3095752-C1EE-414B-A08B-D2BDF38C9B0F}"/>
              </a:ext>
            </a:extLst>
          </p:cNvPr>
          <p:cNvSpPr txBox="1">
            <a:spLocks noChangeArrowheads="1"/>
          </p:cNvSpPr>
          <p:nvPr/>
        </p:nvSpPr>
        <p:spPr bwMode="auto">
          <a:xfrm>
            <a:off x="4716463" y="939800"/>
            <a:ext cx="12239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CO</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endPar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1" name="Text Box 21">
            <a:extLst>
              <a:ext uri="{FF2B5EF4-FFF2-40B4-BE49-F238E27FC236}">
                <a16:creationId xmlns:a16="http://schemas.microsoft.com/office/drawing/2014/main" xmlns="" id="{FFC22823-B81C-4DC6-8DE6-A6F13AB2A9F9}"/>
              </a:ext>
            </a:extLst>
          </p:cNvPr>
          <p:cNvSpPr txBox="1">
            <a:spLocks noChangeArrowheads="1"/>
          </p:cNvSpPr>
          <p:nvPr/>
        </p:nvSpPr>
        <p:spPr bwMode="auto">
          <a:xfrm>
            <a:off x="3708400" y="334963"/>
            <a:ext cx="7921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a:t>
            </a:r>
            <a:r>
              <a:rPr kumimoji="0" lang="hu-HU" altLang="hu-HU" sz="2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2</a:t>
            </a:r>
            <a:endPar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2" name="AutoShape 22">
            <a:extLst>
              <a:ext uri="{FF2B5EF4-FFF2-40B4-BE49-F238E27FC236}">
                <a16:creationId xmlns:a16="http://schemas.microsoft.com/office/drawing/2014/main" xmlns="" id="{67F548EA-2309-4785-B5D0-11144D1B0FBB}"/>
              </a:ext>
            </a:extLst>
          </p:cNvPr>
          <p:cNvSpPr>
            <a:spLocks noChangeArrowheads="1"/>
          </p:cNvSpPr>
          <p:nvPr/>
        </p:nvSpPr>
        <p:spPr bwMode="auto">
          <a:xfrm rot="-637493">
            <a:off x="250825" y="487363"/>
            <a:ext cx="1300163" cy="1736725"/>
          </a:xfrm>
          <a:prstGeom prst="downArrow">
            <a:avLst>
              <a:gd name="adj1" fmla="val 50000"/>
              <a:gd name="adj2" fmla="val 33394"/>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3" name="Text Box 23">
            <a:extLst>
              <a:ext uri="{FF2B5EF4-FFF2-40B4-BE49-F238E27FC236}">
                <a16:creationId xmlns:a16="http://schemas.microsoft.com/office/drawing/2014/main" xmlns="" id="{DB440C16-061E-4B8D-92EA-4D5737265A60}"/>
              </a:ext>
            </a:extLst>
          </p:cNvPr>
          <p:cNvSpPr txBox="1">
            <a:spLocks noChangeArrowheads="1"/>
          </p:cNvSpPr>
          <p:nvPr/>
        </p:nvSpPr>
        <p:spPr bwMode="auto">
          <a:xfrm rot="-720000">
            <a:off x="706438" y="492125"/>
            <a:ext cx="328612"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25000" noProof="0">
                <a:ln>
                  <a:noFill/>
                </a:ln>
                <a:solidFill>
                  <a:srgbClr val="000000"/>
                </a:solidFill>
                <a:effectLst/>
                <a:uLnTx/>
                <a:uFillTx/>
                <a:latin typeface="Arial" panose="020B0604020202020204" pitchFamily="34" charset="0"/>
                <a:ea typeface="+mn-ea"/>
                <a:cs typeface="+mn-cs"/>
              </a:rPr>
              <a:t>ENERGIA</a:t>
            </a:r>
          </a:p>
        </p:txBody>
      </p:sp>
      <p:sp>
        <p:nvSpPr>
          <p:cNvPr id="15384" name="AutoShape 24">
            <a:extLst>
              <a:ext uri="{FF2B5EF4-FFF2-40B4-BE49-F238E27FC236}">
                <a16:creationId xmlns:a16="http://schemas.microsoft.com/office/drawing/2014/main" xmlns="" id="{FE92B36B-C304-4526-A74D-43CA3C5DAB0C}"/>
              </a:ext>
            </a:extLst>
          </p:cNvPr>
          <p:cNvSpPr>
            <a:spLocks noChangeArrowheads="1"/>
          </p:cNvSpPr>
          <p:nvPr/>
        </p:nvSpPr>
        <p:spPr bwMode="auto">
          <a:xfrm>
            <a:off x="3132138" y="3573463"/>
            <a:ext cx="935037" cy="431800"/>
          </a:xfrm>
          <a:prstGeom prst="rightArrow">
            <a:avLst>
              <a:gd name="adj1" fmla="val 50000"/>
              <a:gd name="adj2" fmla="val 54136"/>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5" name="AutoShape 25">
            <a:extLst>
              <a:ext uri="{FF2B5EF4-FFF2-40B4-BE49-F238E27FC236}">
                <a16:creationId xmlns:a16="http://schemas.microsoft.com/office/drawing/2014/main" xmlns="" id="{944CF2C3-B118-4A6F-AC69-29997F156284}"/>
              </a:ext>
            </a:extLst>
          </p:cNvPr>
          <p:cNvSpPr>
            <a:spLocks noChangeArrowheads="1"/>
          </p:cNvSpPr>
          <p:nvPr/>
        </p:nvSpPr>
        <p:spPr bwMode="auto">
          <a:xfrm>
            <a:off x="5940425" y="3735388"/>
            <a:ext cx="792163" cy="198437"/>
          </a:xfrm>
          <a:prstGeom prst="rightArrow">
            <a:avLst>
              <a:gd name="adj1" fmla="val 50000"/>
              <a:gd name="adj2" fmla="val 99800"/>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6" name="AutoShape 26">
            <a:extLst>
              <a:ext uri="{FF2B5EF4-FFF2-40B4-BE49-F238E27FC236}">
                <a16:creationId xmlns:a16="http://schemas.microsoft.com/office/drawing/2014/main" xmlns="" id="{1E71015E-BF53-433C-82E7-D66E4A766FD8}"/>
              </a:ext>
            </a:extLst>
          </p:cNvPr>
          <p:cNvSpPr>
            <a:spLocks noChangeArrowheads="1"/>
          </p:cNvSpPr>
          <p:nvPr/>
        </p:nvSpPr>
        <p:spPr bwMode="auto">
          <a:xfrm>
            <a:off x="4859338" y="4187825"/>
            <a:ext cx="215900" cy="982663"/>
          </a:xfrm>
          <a:prstGeom prst="downArrow">
            <a:avLst>
              <a:gd name="adj1" fmla="val 50000"/>
              <a:gd name="adj2" fmla="val 113787"/>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7" name="Line 27">
            <a:extLst>
              <a:ext uri="{FF2B5EF4-FFF2-40B4-BE49-F238E27FC236}">
                <a16:creationId xmlns:a16="http://schemas.microsoft.com/office/drawing/2014/main" xmlns="" id="{B521F66A-4031-48CB-9D51-A7BBBC514186}"/>
              </a:ext>
            </a:extLst>
          </p:cNvPr>
          <p:cNvSpPr>
            <a:spLocks noChangeShapeType="1"/>
          </p:cNvSpPr>
          <p:nvPr/>
        </p:nvSpPr>
        <p:spPr bwMode="auto">
          <a:xfrm flipV="1">
            <a:off x="4500563" y="2133600"/>
            <a:ext cx="0" cy="790575"/>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8" name="Line 28">
            <a:extLst>
              <a:ext uri="{FF2B5EF4-FFF2-40B4-BE49-F238E27FC236}">
                <a16:creationId xmlns:a16="http://schemas.microsoft.com/office/drawing/2014/main" xmlns="" id="{574501A3-B12C-4DE9-9B68-DDE840EA3F59}"/>
              </a:ext>
            </a:extLst>
          </p:cNvPr>
          <p:cNvSpPr>
            <a:spLocks noChangeShapeType="1"/>
          </p:cNvSpPr>
          <p:nvPr/>
        </p:nvSpPr>
        <p:spPr bwMode="auto">
          <a:xfrm flipV="1">
            <a:off x="5867400" y="4437063"/>
            <a:ext cx="0" cy="755650"/>
          </a:xfrm>
          <a:prstGeom prst="line">
            <a:avLst/>
          </a:prstGeom>
          <a:noFill/>
          <a:ln w="111125">
            <a:solidFill>
              <a:srgbClr val="FF33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89" name="Line 29">
            <a:extLst>
              <a:ext uri="{FF2B5EF4-FFF2-40B4-BE49-F238E27FC236}">
                <a16:creationId xmlns:a16="http://schemas.microsoft.com/office/drawing/2014/main" xmlns="" id="{20D5D4A7-D53F-4CE6-BDFF-65D08670378C}"/>
              </a:ext>
            </a:extLst>
          </p:cNvPr>
          <p:cNvSpPr>
            <a:spLocks noChangeShapeType="1"/>
          </p:cNvSpPr>
          <p:nvPr/>
        </p:nvSpPr>
        <p:spPr bwMode="auto">
          <a:xfrm flipH="1">
            <a:off x="6659563" y="4187825"/>
            <a:ext cx="217487" cy="982663"/>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90" name="Line 30">
            <a:extLst>
              <a:ext uri="{FF2B5EF4-FFF2-40B4-BE49-F238E27FC236}">
                <a16:creationId xmlns:a16="http://schemas.microsoft.com/office/drawing/2014/main" xmlns="" id="{07246EA1-250B-456C-83B2-C8A4FBC1D6C0}"/>
              </a:ext>
            </a:extLst>
          </p:cNvPr>
          <p:cNvSpPr>
            <a:spLocks noChangeShapeType="1"/>
          </p:cNvSpPr>
          <p:nvPr/>
        </p:nvSpPr>
        <p:spPr bwMode="auto">
          <a:xfrm flipV="1">
            <a:off x="2484438" y="1341438"/>
            <a:ext cx="0" cy="882650"/>
          </a:xfrm>
          <a:prstGeom prst="line">
            <a:avLst/>
          </a:prstGeom>
          <a:noFill/>
          <a:ln w="152400">
            <a:solidFill>
              <a:srgbClr val="FF3300"/>
            </a:solidFill>
            <a:round/>
            <a:headEnd/>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91" name="Line 31">
            <a:extLst>
              <a:ext uri="{FF2B5EF4-FFF2-40B4-BE49-F238E27FC236}">
                <a16:creationId xmlns:a16="http://schemas.microsoft.com/office/drawing/2014/main" xmlns="" id="{0413AEB9-DA6F-42F1-9AD5-2FCD1E30E629}"/>
              </a:ext>
            </a:extLst>
          </p:cNvPr>
          <p:cNvSpPr>
            <a:spLocks noChangeShapeType="1"/>
          </p:cNvSpPr>
          <p:nvPr/>
        </p:nvSpPr>
        <p:spPr bwMode="auto">
          <a:xfrm flipV="1">
            <a:off x="7019925" y="2676525"/>
            <a:ext cx="0" cy="67945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92" name="Freeform 32">
            <a:extLst>
              <a:ext uri="{FF2B5EF4-FFF2-40B4-BE49-F238E27FC236}">
                <a16:creationId xmlns:a16="http://schemas.microsoft.com/office/drawing/2014/main" xmlns="" id="{79912494-137E-4263-B470-A8BE0982367B}"/>
              </a:ext>
            </a:extLst>
          </p:cNvPr>
          <p:cNvSpPr>
            <a:spLocks/>
          </p:cNvSpPr>
          <p:nvPr/>
        </p:nvSpPr>
        <p:spPr bwMode="auto">
          <a:xfrm>
            <a:off x="4356100" y="409575"/>
            <a:ext cx="3887788" cy="2946400"/>
          </a:xfrm>
          <a:custGeom>
            <a:avLst/>
            <a:gdLst>
              <a:gd name="T0" fmla="*/ 0 w 2449"/>
              <a:gd name="T1" fmla="*/ 79015 h 1678"/>
              <a:gd name="T2" fmla="*/ 2879725 w 2449"/>
              <a:gd name="T3" fmla="*/ 477605 h 1678"/>
              <a:gd name="T4" fmla="*/ 3887788 w 2449"/>
              <a:gd name="T5" fmla="*/ 2946400 h 1678"/>
              <a:gd name="T6" fmla="*/ 0 60000 65536"/>
              <a:gd name="T7" fmla="*/ 0 60000 65536"/>
              <a:gd name="T8" fmla="*/ 0 60000 65536"/>
            </a:gdLst>
            <a:ahLst/>
            <a:cxnLst>
              <a:cxn ang="T6">
                <a:pos x="T0" y="T1"/>
              </a:cxn>
              <a:cxn ang="T7">
                <a:pos x="T2" y="T3"/>
              </a:cxn>
              <a:cxn ang="T8">
                <a:pos x="T4" y="T5"/>
              </a:cxn>
            </a:cxnLst>
            <a:rect l="0" t="0" r="r" b="b"/>
            <a:pathLst>
              <a:path w="2449" h="1678">
                <a:moveTo>
                  <a:pt x="0" y="45"/>
                </a:moveTo>
                <a:cubicBezTo>
                  <a:pt x="703" y="22"/>
                  <a:pt x="1406" y="0"/>
                  <a:pt x="1814" y="272"/>
                </a:cubicBezTo>
                <a:cubicBezTo>
                  <a:pt x="2222" y="544"/>
                  <a:pt x="2343" y="1444"/>
                  <a:pt x="2449" y="1678"/>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93" name="Freeform 33">
            <a:extLst>
              <a:ext uri="{FF2B5EF4-FFF2-40B4-BE49-F238E27FC236}">
                <a16:creationId xmlns:a16="http://schemas.microsoft.com/office/drawing/2014/main" xmlns="" id="{F2720E52-FB23-46BA-8F33-207D2C2689C5}"/>
              </a:ext>
            </a:extLst>
          </p:cNvPr>
          <p:cNvSpPr>
            <a:spLocks/>
          </p:cNvSpPr>
          <p:nvPr/>
        </p:nvSpPr>
        <p:spPr bwMode="auto">
          <a:xfrm>
            <a:off x="1835150" y="409575"/>
            <a:ext cx="1800225" cy="1814513"/>
          </a:xfrm>
          <a:custGeom>
            <a:avLst/>
            <a:gdLst>
              <a:gd name="T0" fmla="*/ 1800225 w 1134"/>
              <a:gd name="T1" fmla="*/ 40943 h 975"/>
              <a:gd name="T2" fmla="*/ 504825 w 1134"/>
              <a:gd name="T3" fmla="*/ 295905 h 975"/>
              <a:gd name="T4" fmla="*/ 0 w 1134"/>
              <a:gd name="T5" fmla="*/ 1814513 h 975"/>
              <a:gd name="T6" fmla="*/ 0 60000 65536"/>
              <a:gd name="T7" fmla="*/ 0 60000 65536"/>
              <a:gd name="T8" fmla="*/ 0 60000 65536"/>
            </a:gdLst>
            <a:ahLst/>
            <a:cxnLst>
              <a:cxn ang="T6">
                <a:pos x="T0" y="T1"/>
              </a:cxn>
              <a:cxn ang="T7">
                <a:pos x="T2" y="T3"/>
              </a:cxn>
              <a:cxn ang="T8">
                <a:pos x="T4" y="T5"/>
              </a:cxn>
            </a:cxnLst>
            <a:rect l="0" t="0" r="r" b="b"/>
            <a:pathLst>
              <a:path w="1134" h="975">
                <a:moveTo>
                  <a:pt x="1134" y="22"/>
                </a:moveTo>
                <a:cubicBezTo>
                  <a:pt x="820" y="11"/>
                  <a:pt x="507" y="0"/>
                  <a:pt x="318" y="159"/>
                </a:cubicBezTo>
                <a:cubicBezTo>
                  <a:pt x="129" y="318"/>
                  <a:pt x="53" y="839"/>
                  <a:pt x="0" y="975"/>
                </a:cubicBezTo>
              </a:path>
            </a:pathLst>
          </a:custGeom>
          <a:noFill/>
          <a:ln w="28575"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94" name="Freeform 34">
            <a:extLst>
              <a:ext uri="{FF2B5EF4-FFF2-40B4-BE49-F238E27FC236}">
                <a16:creationId xmlns:a16="http://schemas.microsoft.com/office/drawing/2014/main" xmlns="" id="{D6E495AE-C402-42BD-8069-5E1A422CD3BE}"/>
              </a:ext>
            </a:extLst>
          </p:cNvPr>
          <p:cNvSpPr>
            <a:spLocks/>
          </p:cNvSpPr>
          <p:nvPr/>
        </p:nvSpPr>
        <p:spPr bwMode="auto">
          <a:xfrm>
            <a:off x="2051050" y="712788"/>
            <a:ext cx="1727200" cy="1511300"/>
          </a:xfrm>
          <a:custGeom>
            <a:avLst/>
            <a:gdLst>
              <a:gd name="T0" fmla="*/ 0 w 1088"/>
              <a:gd name="T1" fmla="*/ 1511300 h 801"/>
              <a:gd name="T2" fmla="*/ 287338 w 1088"/>
              <a:gd name="T3" fmla="*/ 398108 h 801"/>
              <a:gd name="T4" fmla="*/ 863600 w 1088"/>
              <a:gd name="T5" fmla="*/ 56603 h 801"/>
              <a:gd name="T6" fmla="*/ 1727200 w 1088"/>
              <a:gd name="T7" fmla="*/ 56603 h 8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8" h="801">
                <a:moveTo>
                  <a:pt x="0" y="801"/>
                </a:moveTo>
                <a:cubicBezTo>
                  <a:pt x="45" y="570"/>
                  <a:pt x="90" y="340"/>
                  <a:pt x="181" y="211"/>
                </a:cubicBezTo>
                <a:cubicBezTo>
                  <a:pt x="272" y="82"/>
                  <a:pt x="393" y="60"/>
                  <a:pt x="544" y="30"/>
                </a:cubicBezTo>
                <a:cubicBezTo>
                  <a:pt x="695" y="0"/>
                  <a:pt x="990" y="30"/>
                  <a:pt x="1088" y="30"/>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95" name="Freeform 35">
            <a:extLst>
              <a:ext uri="{FF2B5EF4-FFF2-40B4-BE49-F238E27FC236}">
                <a16:creationId xmlns:a16="http://schemas.microsoft.com/office/drawing/2014/main" xmlns="" id="{DB700E9E-6AC0-491A-8696-20F97109F63D}"/>
              </a:ext>
            </a:extLst>
          </p:cNvPr>
          <p:cNvSpPr>
            <a:spLocks/>
          </p:cNvSpPr>
          <p:nvPr/>
        </p:nvSpPr>
        <p:spPr bwMode="auto">
          <a:xfrm>
            <a:off x="4211638" y="865188"/>
            <a:ext cx="647700" cy="2038350"/>
          </a:xfrm>
          <a:custGeom>
            <a:avLst/>
            <a:gdLst>
              <a:gd name="T0" fmla="*/ 0 w 408"/>
              <a:gd name="T1" fmla="*/ 0 h 1224"/>
              <a:gd name="T2" fmla="*/ 288925 w 408"/>
              <a:gd name="T3" fmla="*/ 149879 h 1224"/>
              <a:gd name="T4" fmla="*/ 504825 w 408"/>
              <a:gd name="T5" fmla="*/ 754389 h 1224"/>
              <a:gd name="T6" fmla="*/ 647700 w 408"/>
              <a:gd name="T7" fmla="*/ 2038350 h 1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8" h="1224">
                <a:moveTo>
                  <a:pt x="0" y="0"/>
                </a:moveTo>
                <a:cubicBezTo>
                  <a:pt x="64" y="7"/>
                  <a:pt x="129" y="15"/>
                  <a:pt x="182" y="90"/>
                </a:cubicBezTo>
                <a:cubicBezTo>
                  <a:pt x="235" y="165"/>
                  <a:pt x="280" y="264"/>
                  <a:pt x="318" y="453"/>
                </a:cubicBezTo>
                <a:cubicBezTo>
                  <a:pt x="356" y="642"/>
                  <a:pt x="393" y="1096"/>
                  <a:pt x="408" y="1224"/>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96" name="Line 36">
            <a:extLst>
              <a:ext uri="{FF2B5EF4-FFF2-40B4-BE49-F238E27FC236}">
                <a16:creationId xmlns:a16="http://schemas.microsoft.com/office/drawing/2014/main" xmlns="" id="{A9B324E9-B0A8-4EC6-AB83-7F01E7D3603A}"/>
              </a:ext>
            </a:extLst>
          </p:cNvPr>
          <p:cNvSpPr>
            <a:spLocks noChangeShapeType="1"/>
          </p:cNvSpPr>
          <p:nvPr/>
        </p:nvSpPr>
        <p:spPr bwMode="auto">
          <a:xfrm flipV="1">
            <a:off x="3059113" y="1693863"/>
            <a:ext cx="2160587" cy="6048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97" name="Freeform 37">
            <a:extLst>
              <a:ext uri="{FF2B5EF4-FFF2-40B4-BE49-F238E27FC236}">
                <a16:creationId xmlns:a16="http://schemas.microsoft.com/office/drawing/2014/main" xmlns="" id="{B21EC5DF-C6BF-4102-9F14-4D68F5FF60A5}"/>
              </a:ext>
            </a:extLst>
          </p:cNvPr>
          <p:cNvSpPr>
            <a:spLocks/>
          </p:cNvSpPr>
          <p:nvPr/>
        </p:nvSpPr>
        <p:spPr bwMode="auto">
          <a:xfrm>
            <a:off x="2771775" y="1316038"/>
            <a:ext cx="2016125" cy="908050"/>
          </a:xfrm>
          <a:custGeom>
            <a:avLst/>
            <a:gdLst>
              <a:gd name="T0" fmla="*/ 2016125 w 1270"/>
              <a:gd name="T1" fmla="*/ 1666 h 545"/>
              <a:gd name="T2" fmla="*/ 431800 w 1270"/>
              <a:gd name="T3" fmla="*/ 151619 h 545"/>
              <a:gd name="T4" fmla="*/ 0 w 1270"/>
              <a:gd name="T5" fmla="*/ 908050 h 545"/>
              <a:gd name="T6" fmla="*/ 0 60000 65536"/>
              <a:gd name="T7" fmla="*/ 0 60000 65536"/>
              <a:gd name="T8" fmla="*/ 0 60000 65536"/>
            </a:gdLst>
            <a:ahLst/>
            <a:cxnLst>
              <a:cxn ang="T6">
                <a:pos x="T0" y="T1"/>
              </a:cxn>
              <a:cxn ang="T7">
                <a:pos x="T2" y="T3"/>
              </a:cxn>
              <a:cxn ang="T8">
                <a:pos x="T4" y="T5"/>
              </a:cxn>
            </a:cxnLst>
            <a:rect l="0" t="0" r="r" b="b"/>
            <a:pathLst>
              <a:path w="1270" h="545">
                <a:moveTo>
                  <a:pt x="1270" y="1"/>
                </a:moveTo>
                <a:cubicBezTo>
                  <a:pt x="877" y="0"/>
                  <a:pt x="484" y="0"/>
                  <a:pt x="272" y="91"/>
                </a:cubicBezTo>
                <a:cubicBezTo>
                  <a:pt x="60" y="182"/>
                  <a:pt x="45" y="469"/>
                  <a:pt x="0" y="545"/>
                </a:cubicBezTo>
              </a:path>
            </a:pathLst>
          </a:custGeom>
          <a:noFill/>
          <a:ln w="762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98" name="Line 38">
            <a:extLst>
              <a:ext uri="{FF2B5EF4-FFF2-40B4-BE49-F238E27FC236}">
                <a16:creationId xmlns:a16="http://schemas.microsoft.com/office/drawing/2014/main" xmlns="" id="{1229C205-615F-4AEB-988A-C51D815A251C}"/>
              </a:ext>
            </a:extLst>
          </p:cNvPr>
          <p:cNvSpPr>
            <a:spLocks noChangeShapeType="1"/>
          </p:cNvSpPr>
          <p:nvPr/>
        </p:nvSpPr>
        <p:spPr bwMode="auto">
          <a:xfrm flipH="1">
            <a:off x="3563938" y="865188"/>
            <a:ext cx="287337" cy="43053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99" name="Line 39">
            <a:extLst>
              <a:ext uri="{FF2B5EF4-FFF2-40B4-BE49-F238E27FC236}">
                <a16:creationId xmlns:a16="http://schemas.microsoft.com/office/drawing/2014/main" xmlns="" id="{0AA1BD8D-D5F1-4794-BA99-512892CAD0D7}"/>
              </a:ext>
            </a:extLst>
          </p:cNvPr>
          <p:cNvSpPr>
            <a:spLocks noChangeShapeType="1"/>
          </p:cNvSpPr>
          <p:nvPr/>
        </p:nvSpPr>
        <p:spPr bwMode="auto">
          <a:xfrm flipH="1" flipV="1">
            <a:off x="5435600" y="1693863"/>
            <a:ext cx="73025" cy="120967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00" name="Line 40">
            <a:extLst>
              <a:ext uri="{FF2B5EF4-FFF2-40B4-BE49-F238E27FC236}">
                <a16:creationId xmlns:a16="http://schemas.microsoft.com/office/drawing/2014/main" xmlns="" id="{30590122-8A88-4E4D-92AF-F5C96C2211BB}"/>
              </a:ext>
            </a:extLst>
          </p:cNvPr>
          <p:cNvSpPr>
            <a:spLocks noChangeShapeType="1"/>
          </p:cNvSpPr>
          <p:nvPr/>
        </p:nvSpPr>
        <p:spPr bwMode="auto">
          <a:xfrm flipH="1" flipV="1">
            <a:off x="5651500" y="1619250"/>
            <a:ext cx="792163" cy="3551238"/>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01" name="Line 41">
            <a:extLst>
              <a:ext uri="{FF2B5EF4-FFF2-40B4-BE49-F238E27FC236}">
                <a16:creationId xmlns:a16="http://schemas.microsoft.com/office/drawing/2014/main" xmlns="" id="{84C79B1B-0870-43E9-97E3-64911DE0B2DE}"/>
              </a:ext>
            </a:extLst>
          </p:cNvPr>
          <p:cNvSpPr>
            <a:spLocks noChangeShapeType="1"/>
          </p:cNvSpPr>
          <p:nvPr/>
        </p:nvSpPr>
        <p:spPr bwMode="auto">
          <a:xfrm flipH="1" flipV="1">
            <a:off x="5867400" y="1392238"/>
            <a:ext cx="2089150" cy="196373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02" name="Line 42">
            <a:extLst>
              <a:ext uri="{FF2B5EF4-FFF2-40B4-BE49-F238E27FC236}">
                <a16:creationId xmlns:a16="http://schemas.microsoft.com/office/drawing/2014/main" xmlns="" id="{3404238B-509B-48FC-ADD3-A01D86920F62}"/>
              </a:ext>
            </a:extLst>
          </p:cNvPr>
          <p:cNvSpPr>
            <a:spLocks noChangeShapeType="1"/>
          </p:cNvSpPr>
          <p:nvPr/>
        </p:nvSpPr>
        <p:spPr bwMode="auto">
          <a:xfrm flipH="1">
            <a:off x="2051050" y="5622925"/>
            <a:ext cx="865188"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03" name="Line 43">
            <a:extLst>
              <a:ext uri="{FF2B5EF4-FFF2-40B4-BE49-F238E27FC236}">
                <a16:creationId xmlns:a16="http://schemas.microsoft.com/office/drawing/2014/main" xmlns="" id="{BAFABCA0-AB38-4FDB-AFED-46C5875E4C9F}"/>
              </a:ext>
            </a:extLst>
          </p:cNvPr>
          <p:cNvSpPr>
            <a:spLocks noChangeShapeType="1"/>
          </p:cNvSpPr>
          <p:nvPr/>
        </p:nvSpPr>
        <p:spPr bwMode="auto">
          <a:xfrm flipV="1">
            <a:off x="1331913" y="4187825"/>
            <a:ext cx="0" cy="90805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04" name="Text Box 44">
            <a:extLst>
              <a:ext uri="{FF2B5EF4-FFF2-40B4-BE49-F238E27FC236}">
                <a16:creationId xmlns:a16="http://schemas.microsoft.com/office/drawing/2014/main" xmlns="" id="{C272C41F-611A-40D6-A339-2CBFA08A1680}"/>
              </a:ext>
            </a:extLst>
          </p:cNvPr>
          <p:cNvSpPr txBox="1">
            <a:spLocks noChangeArrowheads="1"/>
          </p:cNvSpPr>
          <p:nvPr/>
        </p:nvSpPr>
        <p:spPr bwMode="auto">
          <a:xfrm>
            <a:off x="179388" y="6308725"/>
            <a:ext cx="896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Komplexitás – diverzitás – rugalmasság - hatékonyság</a:t>
            </a:r>
          </a:p>
        </p:txBody>
      </p:sp>
      <p:sp>
        <p:nvSpPr>
          <p:cNvPr id="15405" name="Text Box 45">
            <a:extLst>
              <a:ext uri="{FF2B5EF4-FFF2-40B4-BE49-F238E27FC236}">
                <a16:creationId xmlns:a16="http://schemas.microsoft.com/office/drawing/2014/main" xmlns="" id="{7C037336-6632-413D-BBAE-CE1117537AFD}"/>
              </a:ext>
            </a:extLst>
          </p:cNvPr>
          <p:cNvSpPr txBox="1">
            <a:spLocks noChangeArrowheads="1"/>
          </p:cNvSpPr>
          <p:nvPr/>
        </p:nvSpPr>
        <p:spPr bwMode="auto">
          <a:xfrm>
            <a:off x="4427538" y="-26988"/>
            <a:ext cx="47164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a:ln>
                  <a:noFill/>
                </a:ln>
                <a:solidFill>
                  <a:srgbClr val="008000"/>
                </a:solidFill>
                <a:effectLst/>
                <a:uLnTx/>
                <a:uFillTx/>
                <a:latin typeface="Arial" panose="020B0604020202020204" pitchFamily="34" charset="0"/>
                <a:ea typeface="+mn-ea"/>
                <a:cs typeface="+mn-cs"/>
              </a:rPr>
              <a:t>A FENNTARTHATÓ BIOSZFÉRA</a:t>
            </a:r>
          </a:p>
        </p:txBody>
      </p:sp>
      <p:sp>
        <p:nvSpPr>
          <p:cNvPr id="15406" name="Line 46">
            <a:extLst>
              <a:ext uri="{FF2B5EF4-FFF2-40B4-BE49-F238E27FC236}">
                <a16:creationId xmlns:a16="http://schemas.microsoft.com/office/drawing/2014/main" xmlns="" id="{6EF62BA3-8372-4779-9BBF-41063E9292F3}"/>
              </a:ext>
            </a:extLst>
          </p:cNvPr>
          <p:cNvSpPr>
            <a:spLocks noChangeShapeType="1"/>
          </p:cNvSpPr>
          <p:nvPr/>
        </p:nvSpPr>
        <p:spPr bwMode="auto">
          <a:xfrm flipH="1">
            <a:off x="1116013" y="2349500"/>
            <a:ext cx="1871662" cy="1800225"/>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07" name="Line 47">
            <a:extLst>
              <a:ext uri="{FF2B5EF4-FFF2-40B4-BE49-F238E27FC236}">
                <a16:creationId xmlns:a16="http://schemas.microsoft.com/office/drawing/2014/main" xmlns="" id="{B2363CE7-36FC-4D5E-A067-3700249EFF73}"/>
              </a:ext>
            </a:extLst>
          </p:cNvPr>
          <p:cNvSpPr>
            <a:spLocks noChangeShapeType="1"/>
          </p:cNvSpPr>
          <p:nvPr/>
        </p:nvSpPr>
        <p:spPr bwMode="auto">
          <a:xfrm flipH="1">
            <a:off x="1476375" y="2492375"/>
            <a:ext cx="1655763" cy="165735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08" name="Line 48">
            <a:extLst>
              <a:ext uri="{FF2B5EF4-FFF2-40B4-BE49-F238E27FC236}">
                <a16:creationId xmlns:a16="http://schemas.microsoft.com/office/drawing/2014/main" xmlns="" id="{DDFEDB04-1382-4FEA-A2F2-05789F8096A1}"/>
              </a:ext>
            </a:extLst>
          </p:cNvPr>
          <p:cNvSpPr>
            <a:spLocks noChangeShapeType="1"/>
          </p:cNvSpPr>
          <p:nvPr/>
        </p:nvSpPr>
        <p:spPr bwMode="auto">
          <a:xfrm flipH="1">
            <a:off x="1835150" y="2852738"/>
            <a:ext cx="1296988" cy="1296987"/>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09" name="Line 49">
            <a:extLst>
              <a:ext uri="{FF2B5EF4-FFF2-40B4-BE49-F238E27FC236}">
                <a16:creationId xmlns:a16="http://schemas.microsoft.com/office/drawing/2014/main" xmlns="" id="{C3C8A9A7-29FD-4CEA-BA7D-06C103CAE83E}"/>
              </a:ext>
            </a:extLst>
          </p:cNvPr>
          <p:cNvSpPr>
            <a:spLocks noChangeShapeType="1"/>
          </p:cNvSpPr>
          <p:nvPr/>
        </p:nvSpPr>
        <p:spPr bwMode="auto">
          <a:xfrm flipH="1">
            <a:off x="2124075" y="3213100"/>
            <a:ext cx="1008063" cy="1008063"/>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10" name="Line 50">
            <a:extLst>
              <a:ext uri="{FF2B5EF4-FFF2-40B4-BE49-F238E27FC236}">
                <a16:creationId xmlns:a16="http://schemas.microsoft.com/office/drawing/2014/main" xmlns="" id="{5D537234-C4BC-4468-8783-38820400EEE2}"/>
              </a:ext>
            </a:extLst>
          </p:cNvPr>
          <p:cNvSpPr>
            <a:spLocks noChangeShapeType="1"/>
          </p:cNvSpPr>
          <p:nvPr/>
        </p:nvSpPr>
        <p:spPr bwMode="auto">
          <a:xfrm flipH="1">
            <a:off x="2555875" y="3573463"/>
            <a:ext cx="576263" cy="576262"/>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11" name="Line 51">
            <a:extLst>
              <a:ext uri="{FF2B5EF4-FFF2-40B4-BE49-F238E27FC236}">
                <a16:creationId xmlns:a16="http://schemas.microsoft.com/office/drawing/2014/main" xmlns="" id="{E027170C-F1AB-44D9-949F-05F8E5F1ECF2}"/>
              </a:ext>
            </a:extLst>
          </p:cNvPr>
          <p:cNvSpPr>
            <a:spLocks noChangeShapeType="1"/>
          </p:cNvSpPr>
          <p:nvPr/>
        </p:nvSpPr>
        <p:spPr bwMode="auto">
          <a:xfrm flipH="1">
            <a:off x="2771775" y="3860800"/>
            <a:ext cx="360363" cy="360363"/>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12" name="Line 52">
            <a:extLst>
              <a:ext uri="{FF2B5EF4-FFF2-40B4-BE49-F238E27FC236}">
                <a16:creationId xmlns:a16="http://schemas.microsoft.com/office/drawing/2014/main" xmlns="" id="{4BFEC504-CF0A-4218-96D6-1A1970585824}"/>
              </a:ext>
            </a:extLst>
          </p:cNvPr>
          <p:cNvSpPr>
            <a:spLocks noChangeShapeType="1"/>
          </p:cNvSpPr>
          <p:nvPr/>
        </p:nvSpPr>
        <p:spPr bwMode="auto">
          <a:xfrm flipH="1">
            <a:off x="4356100" y="2924175"/>
            <a:ext cx="1439863" cy="122555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13" name="Line 53">
            <a:extLst>
              <a:ext uri="{FF2B5EF4-FFF2-40B4-BE49-F238E27FC236}">
                <a16:creationId xmlns:a16="http://schemas.microsoft.com/office/drawing/2014/main" xmlns="" id="{EFC217BC-1C39-452C-90AC-300A36609AD5}"/>
              </a:ext>
            </a:extLst>
          </p:cNvPr>
          <p:cNvSpPr>
            <a:spLocks noChangeShapeType="1"/>
          </p:cNvSpPr>
          <p:nvPr/>
        </p:nvSpPr>
        <p:spPr bwMode="auto">
          <a:xfrm flipH="1">
            <a:off x="4716463" y="3068638"/>
            <a:ext cx="1223962" cy="1081087"/>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14" name="Line 54">
            <a:extLst>
              <a:ext uri="{FF2B5EF4-FFF2-40B4-BE49-F238E27FC236}">
                <a16:creationId xmlns:a16="http://schemas.microsoft.com/office/drawing/2014/main" xmlns="" id="{7C184C62-9974-4561-9D07-A695573DF07B}"/>
              </a:ext>
            </a:extLst>
          </p:cNvPr>
          <p:cNvSpPr>
            <a:spLocks noChangeShapeType="1"/>
          </p:cNvSpPr>
          <p:nvPr/>
        </p:nvSpPr>
        <p:spPr bwMode="auto">
          <a:xfrm flipH="1">
            <a:off x="5076825" y="3429000"/>
            <a:ext cx="790575" cy="720725"/>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15" name="Line 55">
            <a:extLst>
              <a:ext uri="{FF2B5EF4-FFF2-40B4-BE49-F238E27FC236}">
                <a16:creationId xmlns:a16="http://schemas.microsoft.com/office/drawing/2014/main" xmlns="" id="{F6EEACE0-9CA0-4581-85EF-312DE4FBFA90}"/>
              </a:ext>
            </a:extLst>
          </p:cNvPr>
          <p:cNvSpPr>
            <a:spLocks noChangeShapeType="1"/>
          </p:cNvSpPr>
          <p:nvPr/>
        </p:nvSpPr>
        <p:spPr bwMode="auto">
          <a:xfrm flipH="1">
            <a:off x="5292725" y="3644900"/>
            <a:ext cx="647700" cy="576263"/>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16" name="Line 56">
            <a:extLst>
              <a:ext uri="{FF2B5EF4-FFF2-40B4-BE49-F238E27FC236}">
                <a16:creationId xmlns:a16="http://schemas.microsoft.com/office/drawing/2014/main" xmlns="" id="{B2798E78-6FA3-4586-9E64-2EE94A39A990}"/>
              </a:ext>
            </a:extLst>
          </p:cNvPr>
          <p:cNvSpPr>
            <a:spLocks noChangeShapeType="1"/>
          </p:cNvSpPr>
          <p:nvPr/>
        </p:nvSpPr>
        <p:spPr bwMode="auto">
          <a:xfrm flipH="1">
            <a:off x="5580063" y="3933825"/>
            <a:ext cx="360362" cy="287338"/>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17" name="Line 57">
            <a:extLst>
              <a:ext uri="{FF2B5EF4-FFF2-40B4-BE49-F238E27FC236}">
                <a16:creationId xmlns:a16="http://schemas.microsoft.com/office/drawing/2014/main" xmlns="" id="{B0A4A750-FD98-44A7-9CDF-379AB58E63AB}"/>
              </a:ext>
            </a:extLst>
          </p:cNvPr>
          <p:cNvSpPr>
            <a:spLocks noChangeShapeType="1"/>
          </p:cNvSpPr>
          <p:nvPr/>
        </p:nvSpPr>
        <p:spPr bwMode="auto">
          <a:xfrm flipH="1">
            <a:off x="7308850" y="3357563"/>
            <a:ext cx="1079500" cy="792162"/>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18" name="Line 58">
            <a:extLst>
              <a:ext uri="{FF2B5EF4-FFF2-40B4-BE49-F238E27FC236}">
                <a16:creationId xmlns:a16="http://schemas.microsoft.com/office/drawing/2014/main" xmlns="" id="{E0692E3E-4660-47A0-AD96-7C86F8B027D5}"/>
              </a:ext>
            </a:extLst>
          </p:cNvPr>
          <p:cNvSpPr>
            <a:spLocks noChangeShapeType="1"/>
          </p:cNvSpPr>
          <p:nvPr/>
        </p:nvSpPr>
        <p:spPr bwMode="auto">
          <a:xfrm flipH="1">
            <a:off x="7740650" y="3573463"/>
            <a:ext cx="719138" cy="576262"/>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19" name="Line 59">
            <a:extLst>
              <a:ext uri="{FF2B5EF4-FFF2-40B4-BE49-F238E27FC236}">
                <a16:creationId xmlns:a16="http://schemas.microsoft.com/office/drawing/2014/main" xmlns="" id="{FAC75B7A-7ABA-4B6A-ABFA-86416A54DFC9}"/>
              </a:ext>
            </a:extLst>
          </p:cNvPr>
          <p:cNvSpPr>
            <a:spLocks noChangeShapeType="1"/>
          </p:cNvSpPr>
          <p:nvPr/>
        </p:nvSpPr>
        <p:spPr bwMode="auto">
          <a:xfrm flipH="1">
            <a:off x="8172450" y="3933825"/>
            <a:ext cx="287338" cy="21590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20" name="Line 60">
            <a:extLst>
              <a:ext uri="{FF2B5EF4-FFF2-40B4-BE49-F238E27FC236}">
                <a16:creationId xmlns:a16="http://schemas.microsoft.com/office/drawing/2014/main" xmlns="" id="{0820E105-D26C-4EC9-9A51-7F0E31E2B300}"/>
              </a:ext>
            </a:extLst>
          </p:cNvPr>
          <p:cNvSpPr>
            <a:spLocks noChangeShapeType="1"/>
          </p:cNvSpPr>
          <p:nvPr/>
        </p:nvSpPr>
        <p:spPr bwMode="auto">
          <a:xfrm flipH="1">
            <a:off x="5292725" y="5229225"/>
            <a:ext cx="1008063" cy="64770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21" name="Line 61">
            <a:extLst>
              <a:ext uri="{FF2B5EF4-FFF2-40B4-BE49-F238E27FC236}">
                <a16:creationId xmlns:a16="http://schemas.microsoft.com/office/drawing/2014/main" xmlns="" id="{7CEF3032-8E25-4130-888F-ADBAED16850A}"/>
              </a:ext>
            </a:extLst>
          </p:cNvPr>
          <p:cNvSpPr>
            <a:spLocks noChangeShapeType="1"/>
          </p:cNvSpPr>
          <p:nvPr/>
        </p:nvSpPr>
        <p:spPr bwMode="auto">
          <a:xfrm flipH="1">
            <a:off x="5724525" y="5229225"/>
            <a:ext cx="935038" cy="64770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22" name="Line 62">
            <a:extLst>
              <a:ext uri="{FF2B5EF4-FFF2-40B4-BE49-F238E27FC236}">
                <a16:creationId xmlns:a16="http://schemas.microsoft.com/office/drawing/2014/main" xmlns="" id="{62117E1A-FE13-4F93-9FE0-D8E250F79DB9}"/>
              </a:ext>
            </a:extLst>
          </p:cNvPr>
          <p:cNvSpPr>
            <a:spLocks noChangeShapeType="1"/>
          </p:cNvSpPr>
          <p:nvPr/>
        </p:nvSpPr>
        <p:spPr bwMode="auto">
          <a:xfrm flipH="1">
            <a:off x="6227763" y="5373688"/>
            <a:ext cx="720725" cy="503237"/>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23" name="Line 63">
            <a:extLst>
              <a:ext uri="{FF2B5EF4-FFF2-40B4-BE49-F238E27FC236}">
                <a16:creationId xmlns:a16="http://schemas.microsoft.com/office/drawing/2014/main" xmlns="" id="{CBC3EAFF-262F-473E-89B8-DB8F76121F5E}"/>
              </a:ext>
            </a:extLst>
          </p:cNvPr>
          <p:cNvSpPr>
            <a:spLocks noChangeShapeType="1"/>
          </p:cNvSpPr>
          <p:nvPr/>
        </p:nvSpPr>
        <p:spPr bwMode="auto">
          <a:xfrm flipH="1">
            <a:off x="6659563" y="5661025"/>
            <a:ext cx="288925" cy="215900"/>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24" name="AutoShape 64">
            <a:extLst>
              <a:ext uri="{FF2B5EF4-FFF2-40B4-BE49-F238E27FC236}">
                <a16:creationId xmlns:a16="http://schemas.microsoft.com/office/drawing/2014/main" xmlns="" id="{4F325E96-B870-41EB-8196-97A08B9B819F}"/>
              </a:ext>
            </a:extLst>
          </p:cNvPr>
          <p:cNvSpPr>
            <a:spLocks noChangeArrowheads="1"/>
          </p:cNvSpPr>
          <p:nvPr/>
        </p:nvSpPr>
        <p:spPr bwMode="auto">
          <a:xfrm rot="-1463985">
            <a:off x="6124575" y="1381125"/>
            <a:ext cx="2481263" cy="719138"/>
          </a:xfrm>
          <a:prstGeom prst="leftArrow">
            <a:avLst>
              <a:gd name="adj1" fmla="val 50000"/>
              <a:gd name="adj2" fmla="val 86258"/>
            </a:avLst>
          </a:prstGeom>
          <a:solidFill>
            <a:srgbClr val="FC92D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25" name="Text Box 65">
            <a:extLst>
              <a:ext uri="{FF2B5EF4-FFF2-40B4-BE49-F238E27FC236}">
                <a16:creationId xmlns:a16="http://schemas.microsoft.com/office/drawing/2014/main" xmlns="" id="{7AF15355-F1D9-4BEB-8719-A31EE46FB74B}"/>
              </a:ext>
            </a:extLst>
          </p:cNvPr>
          <p:cNvSpPr txBox="1">
            <a:spLocks noChangeArrowheads="1"/>
          </p:cNvSpPr>
          <p:nvPr/>
        </p:nvSpPr>
        <p:spPr bwMode="auto">
          <a:xfrm rot="-1329981">
            <a:off x="6588125" y="1477963"/>
            <a:ext cx="2016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Fosszilis energia</a:t>
            </a:r>
          </a:p>
        </p:txBody>
      </p:sp>
      <p:sp>
        <p:nvSpPr>
          <p:cNvPr id="15426" name="Line 66">
            <a:extLst>
              <a:ext uri="{FF2B5EF4-FFF2-40B4-BE49-F238E27FC236}">
                <a16:creationId xmlns:a16="http://schemas.microsoft.com/office/drawing/2014/main" xmlns="" id="{C3B6A9B6-EE93-4EC7-962E-337001BE2F40}"/>
              </a:ext>
            </a:extLst>
          </p:cNvPr>
          <p:cNvSpPr>
            <a:spLocks noChangeShapeType="1"/>
          </p:cNvSpPr>
          <p:nvPr/>
        </p:nvSpPr>
        <p:spPr bwMode="auto">
          <a:xfrm>
            <a:off x="684213" y="6524625"/>
            <a:ext cx="7775575" cy="73025"/>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27" name="AutoShape 67">
            <a:extLst>
              <a:ext uri="{FF2B5EF4-FFF2-40B4-BE49-F238E27FC236}">
                <a16:creationId xmlns:a16="http://schemas.microsoft.com/office/drawing/2014/main" xmlns="" id="{38566B07-83D8-40EA-B0D0-A9DFB9691187}"/>
              </a:ext>
            </a:extLst>
          </p:cNvPr>
          <p:cNvSpPr>
            <a:spLocks noChangeArrowheads="1"/>
          </p:cNvSpPr>
          <p:nvPr/>
        </p:nvSpPr>
        <p:spPr bwMode="auto">
          <a:xfrm>
            <a:off x="5651500" y="1628775"/>
            <a:ext cx="433388" cy="863600"/>
          </a:xfrm>
          <a:prstGeom prst="upArrow">
            <a:avLst>
              <a:gd name="adj1" fmla="val 50000"/>
              <a:gd name="adj2" fmla="val 49817"/>
            </a:avLst>
          </a:prstGeom>
          <a:solidFill>
            <a:srgbClr val="FC92D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28" name="Oval 68">
            <a:extLst>
              <a:ext uri="{FF2B5EF4-FFF2-40B4-BE49-F238E27FC236}">
                <a16:creationId xmlns:a16="http://schemas.microsoft.com/office/drawing/2014/main" xmlns="" id="{3B7A1F97-5101-4A03-9F2C-55358198E925}"/>
              </a:ext>
            </a:extLst>
          </p:cNvPr>
          <p:cNvSpPr>
            <a:spLocks noChangeArrowheads="1"/>
          </p:cNvSpPr>
          <p:nvPr/>
        </p:nvSpPr>
        <p:spPr bwMode="auto">
          <a:xfrm>
            <a:off x="4716463" y="549275"/>
            <a:ext cx="1368425" cy="1223963"/>
          </a:xfrm>
          <a:prstGeom prst="ellipse">
            <a:avLst/>
          </a:prstGeom>
          <a:solidFill>
            <a:schemeClr val="bg1">
              <a:alpha val="0"/>
            </a:schemeClr>
          </a:solidFill>
          <a:ln w="38100">
            <a:solidFill>
              <a:srgbClr val="FC92D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29" name="Text Box 69">
            <a:extLst>
              <a:ext uri="{FF2B5EF4-FFF2-40B4-BE49-F238E27FC236}">
                <a16:creationId xmlns:a16="http://schemas.microsoft.com/office/drawing/2014/main" xmlns="" id="{D0145E93-E6BD-4EC0-8124-F80E2BDBFF26}"/>
              </a:ext>
            </a:extLst>
          </p:cNvPr>
          <p:cNvSpPr txBox="1">
            <a:spLocks noChangeArrowheads="1"/>
          </p:cNvSpPr>
          <p:nvPr/>
        </p:nvSpPr>
        <p:spPr bwMode="auto">
          <a:xfrm>
            <a:off x="6877050" y="4437063"/>
            <a:ext cx="25193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EF079C"/>
                </a:solidFill>
                <a:effectLst>
                  <a:outerShdw blurRad="38100" dist="38100" dir="2700000" algn="tl">
                    <a:srgbClr val="C0C0C0"/>
                  </a:outerShdw>
                </a:effectLst>
                <a:uLnTx/>
                <a:uFillTx/>
                <a:latin typeface="Arial" panose="020B0604020202020204" pitchFamily="34" charset="0"/>
                <a:ea typeface="+mn-ea"/>
                <a:cs typeface="+mn-cs"/>
              </a:rPr>
              <a:t>Klímaváltozás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EF079C"/>
                </a:solidFill>
                <a:effectLst>
                  <a:outerShdw blurRad="38100" dist="38100" dir="2700000" algn="tl">
                    <a:srgbClr val="C0C0C0"/>
                  </a:outerShdw>
                </a:effectLst>
                <a:uLnTx/>
                <a:uFillTx/>
                <a:latin typeface="Arial" panose="020B0604020202020204" pitchFamily="34" charset="0"/>
                <a:ea typeface="+mn-ea"/>
                <a:cs typeface="+mn-cs"/>
              </a:rPr>
              <a:t>Diverzitásvesztés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EF079C"/>
                </a:solidFill>
                <a:effectLst>
                  <a:outerShdw blurRad="38100" dist="38100" dir="2700000" algn="tl">
                    <a:srgbClr val="C0C0C0"/>
                  </a:outerShdw>
                </a:effectLst>
                <a:uLnTx/>
                <a:uFillTx/>
                <a:latin typeface="Arial" panose="020B0604020202020204" pitchFamily="34" charset="0"/>
                <a:ea typeface="+mn-ea"/>
                <a:cs typeface="+mn-cs"/>
              </a:rPr>
              <a:t>Kipusztulás</a:t>
            </a:r>
          </a:p>
        </p:txBody>
      </p:sp>
      <p:sp>
        <p:nvSpPr>
          <p:cNvPr id="15430" name="Line 70">
            <a:extLst>
              <a:ext uri="{FF2B5EF4-FFF2-40B4-BE49-F238E27FC236}">
                <a16:creationId xmlns:a16="http://schemas.microsoft.com/office/drawing/2014/main" xmlns="" id="{6E92BC73-F1BC-435A-A9EC-EE001F8B833C}"/>
              </a:ext>
            </a:extLst>
          </p:cNvPr>
          <p:cNvSpPr>
            <a:spLocks noChangeShapeType="1"/>
          </p:cNvSpPr>
          <p:nvPr/>
        </p:nvSpPr>
        <p:spPr bwMode="auto">
          <a:xfrm flipH="1">
            <a:off x="4716463" y="0"/>
            <a:ext cx="714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31" name="Line 71">
            <a:extLst>
              <a:ext uri="{FF2B5EF4-FFF2-40B4-BE49-F238E27FC236}">
                <a16:creationId xmlns:a16="http://schemas.microsoft.com/office/drawing/2014/main" xmlns="" id="{10DF6003-16DA-48D5-B645-D7779897E5A7}"/>
              </a:ext>
            </a:extLst>
          </p:cNvPr>
          <p:cNvSpPr>
            <a:spLocks noChangeShapeType="1"/>
          </p:cNvSpPr>
          <p:nvPr/>
        </p:nvSpPr>
        <p:spPr bwMode="auto">
          <a:xfrm>
            <a:off x="5003800" y="188913"/>
            <a:ext cx="1873250" cy="0"/>
          </a:xfrm>
          <a:prstGeom prst="line">
            <a:avLst/>
          </a:prstGeom>
          <a:noFill/>
          <a:ln w="3810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32" name="Text Box 72">
            <a:extLst>
              <a:ext uri="{FF2B5EF4-FFF2-40B4-BE49-F238E27FC236}">
                <a16:creationId xmlns:a16="http://schemas.microsoft.com/office/drawing/2014/main" xmlns="" id="{365B7240-393A-4F48-A5B0-4B7B0AE72D43}"/>
              </a:ext>
            </a:extLst>
          </p:cNvPr>
          <p:cNvSpPr txBox="1">
            <a:spLocks noChangeArrowheads="1"/>
          </p:cNvSpPr>
          <p:nvPr/>
        </p:nvSpPr>
        <p:spPr bwMode="auto">
          <a:xfrm>
            <a:off x="5075238" y="115888"/>
            <a:ext cx="33131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F707A1"/>
                </a:solidFill>
                <a:effectLst/>
                <a:uLnTx/>
                <a:uFillTx/>
                <a:latin typeface="Arial" panose="020B0604020202020204" pitchFamily="34" charset="0"/>
                <a:ea typeface="+mn-ea"/>
                <a:cs typeface="+mn-cs"/>
              </a:rPr>
              <a:t>kisajátított (c.50%-ban)</a:t>
            </a:r>
          </a:p>
        </p:txBody>
      </p:sp>
      <p:sp>
        <p:nvSpPr>
          <p:cNvPr id="15433" name="Line 73">
            <a:extLst>
              <a:ext uri="{FF2B5EF4-FFF2-40B4-BE49-F238E27FC236}">
                <a16:creationId xmlns:a16="http://schemas.microsoft.com/office/drawing/2014/main" xmlns="" id="{90F923F5-0F31-4F10-9887-8FF94E6054A4}"/>
              </a:ext>
            </a:extLst>
          </p:cNvPr>
          <p:cNvSpPr>
            <a:spLocks noChangeShapeType="1"/>
          </p:cNvSpPr>
          <p:nvPr/>
        </p:nvSpPr>
        <p:spPr bwMode="auto">
          <a:xfrm>
            <a:off x="3124200" y="3810000"/>
            <a:ext cx="914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34" name="Line 74">
            <a:extLst>
              <a:ext uri="{FF2B5EF4-FFF2-40B4-BE49-F238E27FC236}">
                <a16:creationId xmlns:a16="http://schemas.microsoft.com/office/drawing/2014/main" xmlns="" id="{BF0A460A-AE45-415E-BA91-8FB30FBF30C7}"/>
              </a:ext>
            </a:extLst>
          </p:cNvPr>
          <p:cNvSpPr>
            <a:spLocks noChangeShapeType="1"/>
          </p:cNvSpPr>
          <p:nvPr/>
        </p:nvSpPr>
        <p:spPr bwMode="auto">
          <a:xfrm>
            <a:off x="2819400" y="4191000"/>
            <a:ext cx="228600" cy="9906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35" name="Line 75">
            <a:extLst>
              <a:ext uri="{FF2B5EF4-FFF2-40B4-BE49-F238E27FC236}">
                <a16:creationId xmlns:a16="http://schemas.microsoft.com/office/drawing/2014/main" xmlns="" id="{00512EA8-9745-4E86-A53D-51181FB75563}"/>
              </a:ext>
            </a:extLst>
          </p:cNvPr>
          <p:cNvSpPr>
            <a:spLocks noChangeShapeType="1"/>
          </p:cNvSpPr>
          <p:nvPr/>
        </p:nvSpPr>
        <p:spPr bwMode="auto">
          <a:xfrm>
            <a:off x="4953000" y="4191000"/>
            <a:ext cx="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36" name="Line 76">
            <a:extLst>
              <a:ext uri="{FF2B5EF4-FFF2-40B4-BE49-F238E27FC236}">
                <a16:creationId xmlns:a16="http://schemas.microsoft.com/office/drawing/2014/main" xmlns="" id="{DCB9C45A-8E89-448D-AA8A-909F9E992AB1}"/>
              </a:ext>
            </a:extLst>
          </p:cNvPr>
          <p:cNvSpPr>
            <a:spLocks noChangeShapeType="1"/>
          </p:cNvSpPr>
          <p:nvPr/>
        </p:nvSpPr>
        <p:spPr bwMode="auto">
          <a:xfrm>
            <a:off x="5943600" y="3810000"/>
            <a:ext cx="7620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37" name="Line 77">
            <a:extLst>
              <a:ext uri="{FF2B5EF4-FFF2-40B4-BE49-F238E27FC236}">
                <a16:creationId xmlns:a16="http://schemas.microsoft.com/office/drawing/2014/main" xmlns="" id="{1AA6C4A1-7422-41E2-85A8-17DB8D05B33D}"/>
              </a:ext>
            </a:extLst>
          </p:cNvPr>
          <p:cNvSpPr>
            <a:spLocks noChangeShapeType="1"/>
          </p:cNvSpPr>
          <p:nvPr/>
        </p:nvSpPr>
        <p:spPr bwMode="auto">
          <a:xfrm flipH="1">
            <a:off x="6705600" y="4191000"/>
            <a:ext cx="1524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438" name="Line 78">
            <a:extLst>
              <a:ext uri="{FF2B5EF4-FFF2-40B4-BE49-F238E27FC236}">
                <a16:creationId xmlns:a16="http://schemas.microsoft.com/office/drawing/2014/main" xmlns="" id="{D4D32FBD-DA4A-4476-B4C7-EAB9E659EC58}"/>
              </a:ext>
            </a:extLst>
          </p:cNvPr>
          <p:cNvSpPr>
            <a:spLocks noChangeShapeType="1"/>
          </p:cNvSpPr>
          <p:nvPr/>
        </p:nvSpPr>
        <p:spPr bwMode="auto">
          <a:xfrm flipH="1">
            <a:off x="4067175" y="2924175"/>
            <a:ext cx="1368425" cy="1152525"/>
          </a:xfrm>
          <a:prstGeom prst="line">
            <a:avLst/>
          </a:prstGeom>
          <a:noFill/>
          <a:ln w="57150">
            <a:solidFill>
              <a:srgbClr val="FC92D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284150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C0445DB9-BBAE-4864-932F-80D98A964EEF}"/>
              </a:ext>
            </a:extLst>
          </p:cNvPr>
          <p:cNvPicPr>
            <a:picLocks noChangeAspect="1"/>
          </p:cNvPicPr>
          <p:nvPr/>
        </p:nvPicPr>
        <p:blipFill>
          <a:blip r:embed="rId2"/>
          <a:stretch>
            <a:fillRect/>
          </a:stretch>
        </p:blipFill>
        <p:spPr>
          <a:xfrm>
            <a:off x="390525" y="292893"/>
            <a:ext cx="8245476" cy="6184107"/>
          </a:xfrm>
          <a:prstGeom prst="rect">
            <a:avLst/>
          </a:prstGeom>
        </p:spPr>
      </p:pic>
    </p:spTree>
    <p:extLst>
      <p:ext uri="{BB962C8B-B14F-4D97-AF65-F5344CB8AC3E}">
        <p14:creationId xmlns:p14="http://schemas.microsoft.com/office/powerpoint/2010/main" val="1026330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FF66">
            <a:alpha val="29000"/>
          </a:srgbClr>
        </a:solidFill>
        <a:effectLst/>
      </p:bgPr>
    </p:bg>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xmlns="" id="{720988DE-4799-475E-8C60-A00561011369}"/>
              </a:ext>
            </a:extLst>
          </p:cNvPr>
          <p:cNvSpPr txBox="1"/>
          <p:nvPr/>
        </p:nvSpPr>
        <p:spPr>
          <a:xfrm>
            <a:off x="742950" y="1831032"/>
            <a:ext cx="4038600" cy="2123658"/>
          </a:xfrm>
          <a:prstGeom prst="rect">
            <a:avLst/>
          </a:prstGeom>
          <a:noFill/>
        </p:spPr>
        <p:txBody>
          <a:bodyPr wrap="square" rtlCol="0">
            <a:spAutoFit/>
          </a:bodyPr>
          <a:lstStyle/>
          <a:p>
            <a:pPr algn="ctr"/>
            <a:r>
              <a:rPr lang="hu-HU" sz="2400" dirty="0"/>
              <a:t>Tudjuk,</a:t>
            </a:r>
          </a:p>
          <a:p>
            <a:endParaRPr lang="hu-HU" dirty="0"/>
          </a:p>
          <a:p>
            <a:r>
              <a:rPr lang="hu-HU" dirty="0"/>
              <a:t>hogy csökken.</a:t>
            </a:r>
          </a:p>
          <a:p>
            <a:endParaRPr lang="hu-HU" dirty="0"/>
          </a:p>
          <a:p>
            <a:r>
              <a:rPr lang="hu-HU" dirty="0"/>
              <a:t>hogy mitől csökken.</a:t>
            </a:r>
          </a:p>
          <a:p>
            <a:endParaRPr lang="hu-HU" dirty="0"/>
          </a:p>
          <a:p>
            <a:r>
              <a:rPr lang="hu-HU" dirty="0"/>
              <a:t>hogy mit kéne tenni megakadályozására.</a:t>
            </a:r>
          </a:p>
        </p:txBody>
      </p:sp>
      <p:sp>
        <p:nvSpPr>
          <p:cNvPr id="3" name="Szövegdoboz 2">
            <a:extLst>
              <a:ext uri="{FF2B5EF4-FFF2-40B4-BE49-F238E27FC236}">
                <a16:creationId xmlns:a16="http://schemas.microsoft.com/office/drawing/2014/main" xmlns="" id="{7A6D1199-6817-40F9-AF96-BF53DC4F95C0}"/>
              </a:ext>
            </a:extLst>
          </p:cNvPr>
          <p:cNvSpPr txBox="1"/>
          <p:nvPr/>
        </p:nvSpPr>
        <p:spPr>
          <a:xfrm>
            <a:off x="4914900" y="1847850"/>
            <a:ext cx="3924300" cy="2400657"/>
          </a:xfrm>
          <a:prstGeom prst="rect">
            <a:avLst/>
          </a:prstGeom>
          <a:noFill/>
        </p:spPr>
        <p:txBody>
          <a:bodyPr wrap="square" rtlCol="0">
            <a:spAutoFit/>
          </a:bodyPr>
          <a:lstStyle/>
          <a:p>
            <a:pPr algn="ctr"/>
            <a:r>
              <a:rPr lang="hu-HU" sz="2400" dirty="0"/>
              <a:t>Nem tudjuk (csak sejtjük),</a:t>
            </a:r>
          </a:p>
          <a:p>
            <a:endParaRPr lang="hu-HU" dirty="0"/>
          </a:p>
          <a:p>
            <a:r>
              <a:rPr lang="hu-HU" dirty="0"/>
              <a:t>hogy milyen mértékben csökken?</a:t>
            </a:r>
          </a:p>
          <a:p>
            <a:endParaRPr lang="hu-HU" dirty="0"/>
          </a:p>
          <a:p>
            <a:r>
              <a:rPr lang="hu-HU" dirty="0"/>
              <a:t>hogy ez miért baj?</a:t>
            </a:r>
          </a:p>
          <a:p>
            <a:endParaRPr lang="hu-HU" dirty="0"/>
          </a:p>
          <a:p>
            <a:r>
              <a:rPr lang="hu-HU" dirty="0"/>
              <a:t>hogy ezt miként lehetne megvalósítani?</a:t>
            </a:r>
          </a:p>
          <a:p>
            <a:endParaRPr lang="hu-HU" dirty="0"/>
          </a:p>
        </p:txBody>
      </p:sp>
      <p:sp>
        <p:nvSpPr>
          <p:cNvPr id="4" name="Szövegdoboz 3">
            <a:extLst>
              <a:ext uri="{FF2B5EF4-FFF2-40B4-BE49-F238E27FC236}">
                <a16:creationId xmlns:a16="http://schemas.microsoft.com/office/drawing/2014/main" xmlns="" id="{C4477B86-11D9-4094-B145-AA3DEC1F2C85}"/>
              </a:ext>
            </a:extLst>
          </p:cNvPr>
          <p:cNvSpPr txBox="1"/>
          <p:nvPr/>
        </p:nvSpPr>
        <p:spPr>
          <a:xfrm>
            <a:off x="2876550" y="762000"/>
            <a:ext cx="3162300" cy="830997"/>
          </a:xfrm>
          <a:prstGeom prst="rect">
            <a:avLst/>
          </a:prstGeom>
          <a:noFill/>
        </p:spPr>
        <p:txBody>
          <a:bodyPr wrap="square" rtlCol="0">
            <a:spAutoFit/>
          </a:bodyPr>
          <a:lstStyle/>
          <a:p>
            <a:pPr algn="ctr"/>
            <a:r>
              <a:rPr lang="hu-HU" sz="3200" dirty="0"/>
              <a:t>BIODIVERZITÁS</a:t>
            </a:r>
          </a:p>
          <a:p>
            <a:pPr algn="ctr"/>
            <a:r>
              <a:rPr lang="hu-HU" sz="1600" dirty="0"/>
              <a:t>Az élővilág változatossága</a:t>
            </a:r>
          </a:p>
        </p:txBody>
      </p:sp>
      <p:sp>
        <p:nvSpPr>
          <p:cNvPr id="6" name="Szövegdoboz 5">
            <a:extLst>
              <a:ext uri="{FF2B5EF4-FFF2-40B4-BE49-F238E27FC236}">
                <a16:creationId xmlns:a16="http://schemas.microsoft.com/office/drawing/2014/main" xmlns="" id="{03792575-BB2E-4F7E-809E-CDF18602AD08}"/>
              </a:ext>
            </a:extLst>
          </p:cNvPr>
          <p:cNvSpPr txBox="1"/>
          <p:nvPr/>
        </p:nvSpPr>
        <p:spPr>
          <a:xfrm>
            <a:off x="742950" y="4852651"/>
            <a:ext cx="8096250" cy="369332"/>
          </a:xfrm>
          <a:prstGeom prst="rect">
            <a:avLst/>
          </a:prstGeom>
          <a:noFill/>
        </p:spPr>
        <p:txBody>
          <a:bodyPr wrap="square" rtlCol="0">
            <a:spAutoFit/>
          </a:bodyPr>
          <a:lstStyle/>
          <a:p>
            <a:pPr algn="ctr"/>
            <a:r>
              <a:rPr lang="hu-HU" dirty="0">
                <a:solidFill>
                  <a:schemeClr val="bg1">
                    <a:lumMod val="75000"/>
                  </a:schemeClr>
                </a:solidFill>
              </a:rPr>
              <a:t>És még nem is sejtjük, hogy mi mindent nem tudunk róla!</a:t>
            </a:r>
          </a:p>
        </p:txBody>
      </p:sp>
    </p:spTree>
    <p:extLst>
      <p:ext uri="{BB962C8B-B14F-4D97-AF65-F5344CB8AC3E}">
        <p14:creationId xmlns:p14="http://schemas.microsoft.com/office/powerpoint/2010/main" val="247923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6C34F774-0004-4A2E-8263-C32D5C6912BE}"/>
              </a:ext>
            </a:extLst>
          </p:cNvPr>
          <p:cNvPicPr>
            <a:picLocks noChangeAspect="1"/>
          </p:cNvPicPr>
          <p:nvPr/>
        </p:nvPicPr>
        <p:blipFill>
          <a:blip r:embed="rId2"/>
          <a:stretch>
            <a:fillRect/>
          </a:stretch>
        </p:blipFill>
        <p:spPr>
          <a:xfrm>
            <a:off x="330201" y="247651"/>
            <a:ext cx="8953498" cy="6715124"/>
          </a:xfrm>
          <a:prstGeom prst="rect">
            <a:avLst/>
          </a:prstGeom>
        </p:spPr>
      </p:pic>
      <p:cxnSp>
        <p:nvCxnSpPr>
          <p:cNvPr id="4" name="Egyenes összekötő nyíllal 3">
            <a:extLst>
              <a:ext uri="{FF2B5EF4-FFF2-40B4-BE49-F238E27FC236}">
                <a16:creationId xmlns:a16="http://schemas.microsoft.com/office/drawing/2014/main" xmlns="" id="{919997D0-F5AD-4BEE-AE19-9B7F90D810CC}"/>
              </a:ext>
            </a:extLst>
          </p:cNvPr>
          <p:cNvCxnSpPr/>
          <p:nvPr/>
        </p:nvCxnSpPr>
        <p:spPr>
          <a:xfrm flipH="1">
            <a:off x="5634182" y="5606473"/>
            <a:ext cx="1865745" cy="508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églalap 4">
            <a:extLst>
              <a:ext uri="{FF2B5EF4-FFF2-40B4-BE49-F238E27FC236}">
                <a16:creationId xmlns:a16="http://schemas.microsoft.com/office/drawing/2014/main" xmlns="" id="{59BDDAEB-A312-4067-9620-FF667C414CFF}"/>
              </a:ext>
            </a:extLst>
          </p:cNvPr>
          <p:cNvSpPr/>
          <p:nvPr/>
        </p:nvSpPr>
        <p:spPr>
          <a:xfrm>
            <a:off x="6031347" y="4719783"/>
            <a:ext cx="840509" cy="2309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115401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234FB7C9-2579-4BDC-81A4-FC6D1700AA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71524"/>
            <a:ext cx="9144000" cy="5514975"/>
          </a:xfrm>
          <a:prstGeom prst="rect">
            <a:avLst/>
          </a:prstGeom>
        </p:spPr>
      </p:pic>
      <p:sp>
        <p:nvSpPr>
          <p:cNvPr id="3" name="Téglalap 2">
            <a:extLst>
              <a:ext uri="{FF2B5EF4-FFF2-40B4-BE49-F238E27FC236}">
                <a16:creationId xmlns:a16="http://schemas.microsoft.com/office/drawing/2014/main" xmlns="" id="{9B522DC8-1588-45C5-B779-E1AD7C97312E}"/>
              </a:ext>
            </a:extLst>
          </p:cNvPr>
          <p:cNvSpPr/>
          <p:nvPr/>
        </p:nvSpPr>
        <p:spPr>
          <a:xfrm>
            <a:off x="180975" y="6319361"/>
            <a:ext cx="8963025"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soybean</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crop</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Campo</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Novo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do</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Parecis</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Mato</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Grosso, Brazil. Last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year</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nearly</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2millio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hectares</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land</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deforested</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hu-HU" sz="1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rPr>
              <a:t> country</a:t>
            </a:r>
            <a:r>
              <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400" b="0" i="0" u="none" strike="noStrike" kern="1200" cap="none" spc="0" normalizeH="0" baseline="0" noProof="0" dirty="0" err="1">
                <a:ln>
                  <a:noFill/>
                </a:ln>
                <a:solidFill>
                  <a:prstClr val="black"/>
                </a:solidFill>
                <a:effectLst/>
                <a:uLnTx/>
                <a:uFillTx/>
                <a:latin typeface="Calibri" panose="020F0502020204030204"/>
                <a:ea typeface="+mn-ea"/>
                <a:cs typeface="+mn-cs"/>
              </a:rPr>
              <a:t>Photograph</a:t>
            </a:r>
            <a:r>
              <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400" b="0" i="0" u="none" strike="noStrike" kern="1200" cap="none" spc="0" normalizeH="0" baseline="0" noProof="0" dirty="0" err="1">
                <a:ln>
                  <a:noFill/>
                </a:ln>
                <a:solidFill>
                  <a:prstClr val="black"/>
                </a:solidFill>
                <a:effectLst/>
                <a:uLnTx/>
                <a:uFillTx/>
                <a:latin typeface="Calibri" panose="020F0502020204030204"/>
                <a:ea typeface="+mn-ea"/>
                <a:cs typeface="+mn-cs"/>
              </a:rPr>
              <a:t>Yasuyoshi</a:t>
            </a:r>
            <a:r>
              <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400" b="0" i="0" u="none" strike="noStrike" kern="1200" cap="none" spc="0" normalizeH="0" baseline="0" noProof="0" dirty="0" err="1">
                <a:ln>
                  <a:noFill/>
                </a:ln>
                <a:solidFill>
                  <a:prstClr val="black"/>
                </a:solidFill>
                <a:effectLst/>
                <a:uLnTx/>
                <a:uFillTx/>
                <a:latin typeface="Calibri" panose="020F0502020204030204"/>
                <a:ea typeface="+mn-ea"/>
                <a:cs typeface="+mn-cs"/>
              </a:rPr>
              <a:t>Chiba</a:t>
            </a:r>
            <a:r>
              <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rPr>
              <a:t>/AFP/</a:t>
            </a:r>
            <a:r>
              <a:rPr kumimoji="0" lang="hu-HU" sz="1400" b="0" i="0" u="none" strike="noStrike" kern="1200" cap="none" spc="0" normalizeH="0" baseline="0" noProof="0" dirty="0" err="1">
                <a:ln>
                  <a:noFill/>
                </a:ln>
                <a:solidFill>
                  <a:prstClr val="black"/>
                </a:solidFill>
                <a:effectLst/>
                <a:uLnTx/>
                <a:uFillTx/>
                <a:latin typeface="Calibri" panose="020F0502020204030204"/>
                <a:ea typeface="+mn-ea"/>
                <a:cs typeface="+mn-cs"/>
              </a:rPr>
              <a:t>Getty</a:t>
            </a:r>
            <a:r>
              <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hu-HU" sz="1400" b="0" i="0" u="none" strike="noStrike" kern="1200" cap="none" spc="0" normalizeH="0" baseline="0" noProof="0" dirty="0" err="1">
                <a:ln>
                  <a:noFill/>
                </a:ln>
                <a:solidFill>
                  <a:prstClr val="black"/>
                </a:solidFill>
                <a:effectLst/>
                <a:uLnTx/>
                <a:uFillTx/>
                <a:latin typeface="Calibri" panose="020F0502020204030204"/>
                <a:ea typeface="+mn-ea"/>
                <a:cs typeface="+mn-cs"/>
              </a:rPr>
              <a:t>Images</a:t>
            </a:r>
            <a:r>
              <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églalap 3">
            <a:extLst>
              <a:ext uri="{FF2B5EF4-FFF2-40B4-BE49-F238E27FC236}">
                <a16:creationId xmlns:a16="http://schemas.microsoft.com/office/drawing/2014/main" xmlns="" id="{2045C902-7E73-4701-8BCA-DC2CF6002F37}"/>
              </a:ext>
            </a:extLst>
          </p:cNvPr>
          <p:cNvSpPr/>
          <p:nvPr/>
        </p:nvSpPr>
        <p:spPr>
          <a:xfrm>
            <a:off x="0" y="143560"/>
            <a:ext cx="9144000"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Burger King animal feed sourced from deforested lands in Brazil and Bolivia </a:t>
            </a:r>
            <a:endPar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749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xmlns="" id="{6E60D138-6C60-45CE-832C-7B023E79E787}"/>
              </a:ext>
            </a:extLst>
          </p:cNvPr>
          <p:cNvSpPr txBox="1">
            <a:spLocks noChangeArrowheads="1"/>
          </p:cNvSpPr>
          <p:nvPr/>
        </p:nvSpPr>
        <p:spPr bwMode="auto">
          <a:xfrm>
            <a:off x="179388" y="549275"/>
            <a:ext cx="7200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Beugrató tanulói kérdés a tanárhoz:</a:t>
            </a:r>
          </a:p>
        </p:txBody>
      </p:sp>
      <p:sp>
        <p:nvSpPr>
          <p:cNvPr id="33795" name="Text Box 3">
            <a:extLst>
              <a:ext uri="{FF2B5EF4-FFF2-40B4-BE49-F238E27FC236}">
                <a16:creationId xmlns:a16="http://schemas.microsoft.com/office/drawing/2014/main" xmlns="" id="{0C8D1841-715F-4F9C-8250-38BFBF8CC549}"/>
              </a:ext>
            </a:extLst>
          </p:cNvPr>
          <p:cNvSpPr txBox="1">
            <a:spLocks noChangeArrowheads="1"/>
          </p:cNvSpPr>
          <p:nvPr/>
        </p:nvSpPr>
        <p:spPr bwMode="auto">
          <a:xfrm>
            <a:off x="1979613" y="1484313"/>
            <a:ext cx="5256212"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Vásároljunk, fogyasszunk többet vagy kevesebbet?</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hu-HU" altLang="hu-HU" sz="2800" b="1" i="0" u="none" strike="noStrike" kern="1200" cap="none" spc="0" normalizeH="0" baseline="0" noProof="0">
              <a:ln>
                <a:noFill/>
              </a:ln>
              <a:solidFill>
                <a:srgbClr val="CC0000"/>
              </a:solidFill>
              <a:effectLst/>
              <a:uLnTx/>
              <a:uFillTx/>
              <a:latin typeface="Arial" panose="020B0604020202020204" pitchFamily="34" charset="0"/>
              <a:ea typeface="+mn-ea"/>
              <a:cs typeface="+mn-cs"/>
            </a:endParaRPr>
          </a:p>
        </p:txBody>
      </p:sp>
      <p:sp>
        <p:nvSpPr>
          <p:cNvPr id="33796" name="Line 4">
            <a:extLst>
              <a:ext uri="{FF2B5EF4-FFF2-40B4-BE49-F238E27FC236}">
                <a16:creationId xmlns:a16="http://schemas.microsoft.com/office/drawing/2014/main" xmlns="" id="{F89F122B-01EF-4E18-92B3-72DEC6935857}"/>
              </a:ext>
            </a:extLst>
          </p:cNvPr>
          <p:cNvSpPr>
            <a:spLocks noChangeShapeType="1"/>
          </p:cNvSpPr>
          <p:nvPr/>
        </p:nvSpPr>
        <p:spPr bwMode="auto">
          <a:xfrm flipH="1">
            <a:off x="2339975" y="2349500"/>
            <a:ext cx="1079500" cy="792163"/>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797" name="Line 5">
            <a:extLst>
              <a:ext uri="{FF2B5EF4-FFF2-40B4-BE49-F238E27FC236}">
                <a16:creationId xmlns:a16="http://schemas.microsoft.com/office/drawing/2014/main" xmlns="" id="{6B35C4DE-6E8E-4615-B156-72DC35D84B5F}"/>
              </a:ext>
            </a:extLst>
          </p:cNvPr>
          <p:cNvSpPr>
            <a:spLocks noChangeShapeType="1"/>
          </p:cNvSpPr>
          <p:nvPr/>
        </p:nvSpPr>
        <p:spPr bwMode="auto">
          <a:xfrm>
            <a:off x="5435600" y="2349500"/>
            <a:ext cx="865188" cy="863600"/>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5663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xmlns="" id="{7BA293F6-5125-4742-9E7A-107CB88695EA}"/>
              </a:ext>
            </a:extLst>
          </p:cNvPr>
          <p:cNvSpPr txBox="1">
            <a:spLocks noChangeArrowheads="1"/>
          </p:cNvSpPr>
          <p:nvPr/>
        </p:nvSpPr>
        <p:spPr bwMode="auto">
          <a:xfrm>
            <a:off x="179388" y="549275"/>
            <a:ext cx="4824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Beugrató tanulói kérdés a tanárhoz:</a:t>
            </a:r>
          </a:p>
        </p:txBody>
      </p:sp>
      <p:sp>
        <p:nvSpPr>
          <p:cNvPr id="34819" name="Text Box 3">
            <a:extLst>
              <a:ext uri="{FF2B5EF4-FFF2-40B4-BE49-F238E27FC236}">
                <a16:creationId xmlns:a16="http://schemas.microsoft.com/office/drawing/2014/main" xmlns="" id="{8BFAB670-504A-42CF-931D-97B9152F49E8}"/>
              </a:ext>
            </a:extLst>
          </p:cNvPr>
          <p:cNvSpPr txBox="1">
            <a:spLocks noChangeArrowheads="1"/>
          </p:cNvSpPr>
          <p:nvPr/>
        </p:nvSpPr>
        <p:spPr bwMode="auto">
          <a:xfrm>
            <a:off x="1979613" y="1484313"/>
            <a:ext cx="5256212"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CC0000"/>
                </a:solidFill>
                <a:effectLst/>
                <a:uLnTx/>
                <a:uFillTx/>
                <a:latin typeface="Arial" panose="020B0604020202020204" pitchFamily="34" charset="0"/>
                <a:ea typeface="+mn-ea"/>
                <a:cs typeface="+mn-cs"/>
              </a:rPr>
              <a:t>Vásároljunk, fogyasszunk</a:t>
            </a:r>
            <a:r>
              <a:rPr kumimoji="0" lang="hu-HU" altLang="hu-HU" sz="2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r>
              <a:rPr kumimoji="0" lang="hu-HU" altLang="hu-HU" sz="3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többet </a:t>
            </a:r>
            <a:r>
              <a:rPr kumimoji="0" lang="hu-HU" altLang="hu-HU" sz="2000" b="1" i="0" u="none" strike="noStrike" kern="1200" cap="none" spc="0" normalizeH="0" baseline="0" noProof="0">
                <a:ln>
                  <a:noFill/>
                </a:ln>
                <a:solidFill>
                  <a:srgbClr val="CC0000"/>
                </a:solidFill>
                <a:effectLst/>
                <a:uLnTx/>
                <a:uFillTx/>
                <a:latin typeface="Arial" panose="020B0604020202020204" pitchFamily="34" charset="0"/>
                <a:ea typeface="+mn-ea"/>
                <a:cs typeface="+mn-cs"/>
              </a:rPr>
              <a:t>vagy</a:t>
            </a:r>
            <a:r>
              <a:rPr kumimoji="0" lang="hu-HU" altLang="hu-HU" sz="2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r>
              <a:rPr kumimoji="0" lang="hu-HU" altLang="hu-HU" sz="3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kevesebbet?</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hu-HU" altLang="hu-HU" sz="2800" b="1" i="0" u="none" strike="noStrike" kern="1200" cap="none" spc="0" normalizeH="0" baseline="0" noProof="0">
              <a:ln>
                <a:noFill/>
              </a:ln>
              <a:solidFill>
                <a:srgbClr val="CC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t>
            </a:r>
            <a:r>
              <a:rPr kumimoji="0" lang="hu-HU" altLang="hu-HU" sz="2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GAZDASÁG          </a:t>
            </a:r>
            <a:r>
              <a:rPr kumimoji="0" lang="hu-HU" altLang="hu-HU"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r>
              <a:rPr kumimoji="0" lang="hu-HU" altLang="hu-HU" sz="2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KÖRNYEZET         </a:t>
            </a:r>
            <a:r>
              <a:rPr kumimoji="0" lang="hu-HU" altLang="hu-HU"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t>
            </a:r>
          </a:p>
        </p:txBody>
      </p:sp>
      <p:sp>
        <p:nvSpPr>
          <p:cNvPr id="34820" name="Line 4">
            <a:extLst>
              <a:ext uri="{FF2B5EF4-FFF2-40B4-BE49-F238E27FC236}">
                <a16:creationId xmlns:a16="http://schemas.microsoft.com/office/drawing/2014/main" xmlns="" id="{784477B6-B8D0-4A77-815A-51BC309842DB}"/>
              </a:ext>
            </a:extLst>
          </p:cNvPr>
          <p:cNvSpPr>
            <a:spLocks noChangeShapeType="1"/>
          </p:cNvSpPr>
          <p:nvPr/>
        </p:nvSpPr>
        <p:spPr bwMode="auto">
          <a:xfrm flipH="1">
            <a:off x="2268538" y="2492375"/>
            <a:ext cx="576262" cy="720725"/>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1" name="Line 5">
            <a:extLst>
              <a:ext uri="{FF2B5EF4-FFF2-40B4-BE49-F238E27FC236}">
                <a16:creationId xmlns:a16="http://schemas.microsoft.com/office/drawing/2014/main" xmlns="" id="{B5627241-508B-4247-906A-C3EA9430E494}"/>
              </a:ext>
            </a:extLst>
          </p:cNvPr>
          <p:cNvSpPr>
            <a:spLocks noChangeShapeType="1"/>
          </p:cNvSpPr>
          <p:nvPr/>
        </p:nvSpPr>
        <p:spPr bwMode="auto">
          <a:xfrm>
            <a:off x="5724525" y="2492375"/>
            <a:ext cx="576263" cy="720725"/>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2" name="Oval 6">
            <a:extLst>
              <a:ext uri="{FF2B5EF4-FFF2-40B4-BE49-F238E27FC236}">
                <a16:creationId xmlns:a16="http://schemas.microsoft.com/office/drawing/2014/main" xmlns="" id="{ACB08136-3CC2-4F0B-AF7A-78B74190FA81}"/>
              </a:ext>
            </a:extLst>
          </p:cNvPr>
          <p:cNvSpPr>
            <a:spLocks noChangeArrowheads="1"/>
          </p:cNvSpPr>
          <p:nvPr/>
        </p:nvSpPr>
        <p:spPr bwMode="auto">
          <a:xfrm>
            <a:off x="1908175" y="3357563"/>
            <a:ext cx="576263" cy="504825"/>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3" name="Oval 7">
            <a:extLst>
              <a:ext uri="{FF2B5EF4-FFF2-40B4-BE49-F238E27FC236}">
                <a16:creationId xmlns:a16="http://schemas.microsoft.com/office/drawing/2014/main" xmlns="" id="{506B2B3E-AE64-4D4E-93CD-0E2E9AD1C84F}"/>
              </a:ext>
            </a:extLst>
          </p:cNvPr>
          <p:cNvSpPr>
            <a:spLocks noChangeArrowheads="1"/>
          </p:cNvSpPr>
          <p:nvPr/>
        </p:nvSpPr>
        <p:spPr bwMode="auto">
          <a:xfrm>
            <a:off x="1908175" y="4221163"/>
            <a:ext cx="576263" cy="503237"/>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4" name="Oval 8">
            <a:extLst>
              <a:ext uri="{FF2B5EF4-FFF2-40B4-BE49-F238E27FC236}">
                <a16:creationId xmlns:a16="http://schemas.microsoft.com/office/drawing/2014/main" xmlns="" id="{CC3B106F-5479-450D-9FC6-70F0BE9509B3}"/>
              </a:ext>
            </a:extLst>
          </p:cNvPr>
          <p:cNvSpPr>
            <a:spLocks noChangeArrowheads="1"/>
          </p:cNvSpPr>
          <p:nvPr/>
        </p:nvSpPr>
        <p:spPr bwMode="auto">
          <a:xfrm>
            <a:off x="6300788" y="3357563"/>
            <a:ext cx="503237" cy="504825"/>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5" name="Oval 9">
            <a:extLst>
              <a:ext uri="{FF2B5EF4-FFF2-40B4-BE49-F238E27FC236}">
                <a16:creationId xmlns:a16="http://schemas.microsoft.com/office/drawing/2014/main" xmlns="" id="{894FF24A-9039-4646-A954-F755DD5EFAAA}"/>
              </a:ext>
            </a:extLst>
          </p:cNvPr>
          <p:cNvSpPr>
            <a:spLocks noChangeArrowheads="1"/>
          </p:cNvSpPr>
          <p:nvPr/>
        </p:nvSpPr>
        <p:spPr bwMode="auto">
          <a:xfrm>
            <a:off x="6372225" y="4149725"/>
            <a:ext cx="576263" cy="504825"/>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826" name="Text Box 10">
            <a:extLst>
              <a:ext uri="{FF2B5EF4-FFF2-40B4-BE49-F238E27FC236}">
                <a16:creationId xmlns:a16="http://schemas.microsoft.com/office/drawing/2014/main" xmlns="" id="{4773926F-EBEE-485E-AC39-945093FCEB56}"/>
              </a:ext>
            </a:extLst>
          </p:cNvPr>
          <p:cNvSpPr txBox="1">
            <a:spLocks noChangeArrowheads="1"/>
          </p:cNvSpPr>
          <p:nvPr/>
        </p:nvSpPr>
        <p:spPr bwMode="auto">
          <a:xfrm>
            <a:off x="3059113" y="5589588"/>
            <a:ext cx="302577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Alapvető létszükségleteket?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Szükség szerint?</a:t>
            </a:r>
          </a:p>
        </p:txBody>
      </p:sp>
    </p:spTree>
    <p:extLst>
      <p:ext uri="{BB962C8B-B14F-4D97-AF65-F5344CB8AC3E}">
        <p14:creationId xmlns:p14="http://schemas.microsoft.com/office/powerpoint/2010/main" val="2503767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xmlns="" id="{08B7987A-BB77-49BD-8BA0-F6A9CD7F8152}"/>
              </a:ext>
            </a:extLst>
          </p:cNvPr>
          <p:cNvSpPr>
            <a:spLocks noGrp="1" noChangeArrowheads="1"/>
          </p:cNvSpPr>
          <p:nvPr>
            <p:ph type="title"/>
          </p:nvPr>
        </p:nvSpPr>
        <p:spPr>
          <a:xfrm>
            <a:off x="457200" y="-26988"/>
            <a:ext cx="8229600" cy="1143001"/>
          </a:xfrm>
        </p:spPr>
        <p:txBody>
          <a:bodyPr/>
          <a:lstStyle/>
          <a:p>
            <a:pPr eaLnBrk="1" hangingPunct="1"/>
            <a:r>
              <a:rPr lang="hu-HU" altLang="hu-HU" sz="4000"/>
              <a:t>Szükségletek kielégítése</a:t>
            </a:r>
            <a:br>
              <a:rPr lang="hu-HU" altLang="hu-HU" sz="4000"/>
            </a:br>
            <a:r>
              <a:rPr lang="hu-HU" altLang="hu-HU" sz="3200" b="1">
                <a:solidFill>
                  <a:srgbClr val="CC0000"/>
                </a:solidFill>
              </a:rPr>
              <a:t>vagy keltése?</a:t>
            </a:r>
          </a:p>
        </p:txBody>
      </p:sp>
      <p:sp>
        <p:nvSpPr>
          <p:cNvPr id="35843" name="Rectangle 3">
            <a:extLst>
              <a:ext uri="{FF2B5EF4-FFF2-40B4-BE49-F238E27FC236}">
                <a16:creationId xmlns:a16="http://schemas.microsoft.com/office/drawing/2014/main" xmlns="" id="{441F799B-1104-4468-B4C6-30771C1044D0}"/>
              </a:ext>
            </a:extLst>
          </p:cNvPr>
          <p:cNvSpPr>
            <a:spLocks noGrp="1" noChangeArrowheads="1"/>
          </p:cNvSpPr>
          <p:nvPr>
            <p:ph type="body" sz="half" idx="1"/>
          </p:nvPr>
        </p:nvSpPr>
        <p:spPr>
          <a:xfrm>
            <a:off x="0" y="1600200"/>
            <a:ext cx="4495800" cy="4525963"/>
          </a:xfrm>
        </p:spPr>
        <p:txBody>
          <a:bodyPr/>
          <a:lstStyle/>
          <a:p>
            <a:pPr eaLnBrk="1" hangingPunct="1"/>
            <a:r>
              <a:rPr lang="hu-HU" altLang="hu-HU" sz="2400" dirty="0"/>
              <a:t>Színváltós LED plüsspárna </a:t>
            </a:r>
          </a:p>
          <a:p>
            <a:pPr eaLnBrk="1" hangingPunct="1"/>
            <a:r>
              <a:rPr lang="hu-HU" altLang="hu-HU" sz="2400" dirty="0"/>
              <a:t> Óriási falmatricák </a:t>
            </a:r>
          </a:p>
          <a:p>
            <a:pPr eaLnBrk="1" hangingPunct="1"/>
            <a:r>
              <a:rPr lang="hu-HU" altLang="hu-HU" sz="2400" dirty="0"/>
              <a:t> </a:t>
            </a:r>
            <a:r>
              <a:rPr lang="hu-HU" altLang="hu-HU" sz="2400" dirty="0" err="1"/>
              <a:t>Hőérzékelős</a:t>
            </a:r>
            <a:r>
              <a:rPr lang="hu-HU" altLang="hu-HU" sz="2400" dirty="0"/>
              <a:t> okosbögre </a:t>
            </a:r>
          </a:p>
          <a:p>
            <a:pPr eaLnBrk="1" hangingPunct="1"/>
            <a:r>
              <a:rPr lang="hu-HU" altLang="hu-HU" sz="2400" dirty="0"/>
              <a:t> </a:t>
            </a:r>
            <a:r>
              <a:rPr lang="hu-HU" altLang="hu-HU" sz="2400" dirty="0" err="1"/>
              <a:t>Bluetooth</a:t>
            </a:r>
            <a:r>
              <a:rPr lang="hu-HU" altLang="hu-HU" sz="2400" dirty="0"/>
              <a:t> okosóra</a:t>
            </a:r>
          </a:p>
          <a:p>
            <a:pPr eaLnBrk="1" hangingPunct="1"/>
            <a:r>
              <a:rPr lang="hu-HU" altLang="hu-HU" sz="2400" dirty="0"/>
              <a:t> Elektromos ágytisztító </a:t>
            </a:r>
          </a:p>
          <a:p>
            <a:pPr eaLnBrk="1" hangingPunct="1"/>
            <a:r>
              <a:rPr lang="hu-HU" altLang="hu-HU" sz="2400" dirty="0"/>
              <a:t> Árnyékoló huzat </a:t>
            </a:r>
          </a:p>
          <a:p>
            <a:pPr eaLnBrk="1" hangingPunct="1"/>
            <a:r>
              <a:rPr lang="hu-HU" altLang="hu-HU" sz="2400" dirty="0"/>
              <a:t>Okostelefon tartó karpánt </a:t>
            </a:r>
          </a:p>
          <a:p>
            <a:pPr eaLnBrk="1" hangingPunct="1"/>
            <a:r>
              <a:rPr lang="hu-HU" altLang="hu-HU" sz="2400" dirty="0"/>
              <a:t> Elliptikus tréner </a:t>
            </a:r>
          </a:p>
          <a:p>
            <a:pPr eaLnBrk="1" hangingPunct="1"/>
            <a:endParaRPr lang="hu-HU" altLang="hu-HU" sz="2400" dirty="0"/>
          </a:p>
        </p:txBody>
      </p:sp>
      <p:sp>
        <p:nvSpPr>
          <p:cNvPr id="35844" name="Rectangle 4">
            <a:extLst>
              <a:ext uri="{FF2B5EF4-FFF2-40B4-BE49-F238E27FC236}">
                <a16:creationId xmlns:a16="http://schemas.microsoft.com/office/drawing/2014/main" xmlns="" id="{004E6C7F-C99C-4101-992E-2A9FAD51E0AE}"/>
              </a:ext>
            </a:extLst>
          </p:cNvPr>
          <p:cNvSpPr>
            <a:spLocks noGrp="1" noChangeArrowheads="1"/>
          </p:cNvSpPr>
          <p:nvPr>
            <p:ph type="body" sz="half" idx="2"/>
          </p:nvPr>
        </p:nvSpPr>
        <p:spPr>
          <a:xfrm>
            <a:off x="4648200" y="1600200"/>
            <a:ext cx="4495800" cy="4525963"/>
          </a:xfrm>
        </p:spPr>
        <p:txBody>
          <a:bodyPr/>
          <a:lstStyle/>
          <a:p>
            <a:pPr eaLnBrk="1" hangingPunct="1"/>
            <a:r>
              <a:rPr lang="hu-HU" altLang="hu-HU" sz="2400"/>
              <a:t>Sötétben világító kavics </a:t>
            </a:r>
          </a:p>
          <a:p>
            <a:pPr eaLnBrk="1" hangingPunct="1"/>
            <a:r>
              <a:rPr lang="hu-HU" altLang="hu-HU" sz="2400"/>
              <a:t>Összecsukható trambulin </a:t>
            </a:r>
          </a:p>
          <a:p>
            <a:pPr eaLnBrk="1" hangingPunct="1"/>
            <a:r>
              <a:rPr lang="hu-HU" altLang="hu-HU" sz="2400"/>
              <a:t>Multifunkcionális függő tároló </a:t>
            </a:r>
          </a:p>
          <a:p>
            <a:pPr eaLnBrk="1" hangingPunct="1"/>
            <a:r>
              <a:rPr lang="hu-HU" altLang="hu-HU" sz="2400"/>
              <a:t> Kisállat etető szőnyeg </a:t>
            </a:r>
          </a:p>
          <a:p>
            <a:pPr eaLnBrk="1" hangingPunct="1"/>
            <a:r>
              <a:rPr lang="hu-HU" altLang="hu-HU" sz="2400"/>
              <a:t> Pohártartó csipesz</a:t>
            </a:r>
          </a:p>
          <a:p>
            <a:pPr eaLnBrk="1" hangingPunct="1"/>
            <a:r>
              <a:rPr lang="hu-HU" altLang="hu-HU" sz="2400"/>
              <a:t>Kaparós térkép világutazóknak </a:t>
            </a:r>
          </a:p>
          <a:p>
            <a:pPr eaLnBrk="1" hangingPunct="1"/>
            <a:r>
              <a:rPr lang="hu-HU" altLang="hu-HU" sz="2400"/>
              <a:t> Plüssel borított fém bilincs</a:t>
            </a:r>
          </a:p>
        </p:txBody>
      </p:sp>
      <p:sp>
        <p:nvSpPr>
          <p:cNvPr id="35845" name="Text Box 5">
            <a:extLst>
              <a:ext uri="{FF2B5EF4-FFF2-40B4-BE49-F238E27FC236}">
                <a16:creationId xmlns:a16="http://schemas.microsoft.com/office/drawing/2014/main" xmlns="" id="{F7B771FE-BC7C-46ED-887B-15E1DF243D6A}"/>
              </a:ext>
            </a:extLst>
          </p:cNvPr>
          <p:cNvSpPr txBox="1">
            <a:spLocks noChangeArrowheads="1"/>
          </p:cNvSpPr>
          <p:nvPr/>
        </p:nvSpPr>
        <p:spPr bwMode="auto">
          <a:xfrm>
            <a:off x="395288" y="5876925"/>
            <a:ext cx="597693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VÁSÁROLJ  MOST,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AMÍG A KÉSZLET TART!</a:t>
            </a:r>
          </a:p>
        </p:txBody>
      </p:sp>
      <p:sp>
        <p:nvSpPr>
          <p:cNvPr id="35846" name="Text Box 6">
            <a:extLst>
              <a:ext uri="{FF2B5EF4-FFF2-40B4-BE49-F238E27FC236}">
                <a16:creationId xmlns:a16="http://schemas.microsoft.com/office/drawing/2014/main" xmlns="" id="{A63CE273-DB25-4D06-ABD2-0EAD4040E3C3}"/>
              </a:ext>
            </a:extLst>
          </p:cNvPr>
          <p:cNvSpPr txBox="1">
            <a:spLocks noChangeArrowheads="1"/>
          </p:cNvSpPr>
          <p:nvPr/>
        </p:nvSpPr>
        <p:spPr bwMode="auto">
          <a:xfrm>
            <a:off x="2159000" y="1292225"/>
            <a:ext cx="45005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E-mailben érkezett ajánlatok e hónapban</a:t>
            </a:r>
          </a:p>
        </p:txBody>
      </p:sp>
    </p:spTree>
    <p:extLst>
      <p:ext uri="{BB962C8B-B14F-4D97-AF65-F5344CB8AC3E}">
        <p14:creationId xmlns:p14="http://schemas.microsoft.com/office/powerpoint/2010/main" val="2626444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xmlns="" id="{70D9B2BF-E041-474F-9B57-28EBD29F9B69}"/>
              </a:ext>
            </a:extLst>
          </p:cNvPr>
          <p:cNvSpPr>
            <a:spLocks noGrp="1" noChangeArrowheads="1"/>
          </p:cNvSpPr>
          <p:nvPr>
            <p:ph type="title"/>
          </p:nvPr>
        </p:nvSpPr>
        <p:spPr/>
        <p:txBody>
          <a:bodyPr/>
          <a:lstStyle/>
          <a:p>
            <a:pPr eaLnBrk="1" hangingPunct="1"/>
            <a:r>
              <a:rPr lang="hu-HU" altLang="hu-HU" sz="4000"/>
              <a:t>A földi rendszer véges kapacitása</a:t>
            </a:r>
            <a:br>
              <a:rPr lang="hu-HU" altLang="hu-HU" sz="4000"/>
            </a:br>
            <a:r>
              <a:rPr lang="hu-HU" altLang="hu-HU" sz="2000">
                <a:solidFill>
                  <a:srgbClr val="FF00FF"/>
                </a:solidFill>
              </a:rPr>
              <a:t>csökkenő hozadék,   először a legjobb és legkönnyebb</a:t>
            </a:r>
          </a:p>
        </p:txBody>
      </p:sp>
      <p:sp>
        <p:nvSpPr>
          <p:cNvPr id="38915" name="Rectangle 3">
            <a:extLst>
              <a:ext uri="{FF2B5EF4-FFF2-40B4-BE49-F238E27FC236}">
                <a16:creationId xmlns:a16="http://schemas.microsoft.com/office/drawing/2014/main" xmlns="" id="{AC235D80-62AF-4E80-9BA6-A129A54C4B63}"/>
              </a:ext>
            </a:extLst>
          </p:cNvPr>
          <p:cNvSpPr>
            <a:spLocks noGrp="1" noChangeArrowheads="1"/>
          </p:cNvSpPr>
          <p:nvPr>
            <p:ph type="body" sz="half" idx="1"/>
          </p:nvPr>
        </p:nvSpPr>
        <p:spPr/>
        <p:txBody>
          <a:bodyPr/>
          <a:lstStyle/>
          <a:p>
            <a:pPr eaLnBrk="1" hangingPunct="1">
              <a:buFontTx/>
              <a:buNone/>
            </a:pPr>
            <a:r>
              <a:rPr lang="hu-HU" altLang="hu-HU" sz="2400" b="1">
                <a:solidFill>
                  <a:srgbClr val="CC0000"/>
                </a:solidFill>
              </a:rPr>
              <a:t>Véges forrás</a:t>
            </a:r>
          </a:p>
          <a:p>
            <a:pPr eaLnBrk="1" hangingPunct="1">
              <a:buFontTx/>
              <a:buNone/>
            </a:pPr>
            <a:endParaRPr lang="hu-HU" altLang="hu-HU" sz="2400" b="1">
              <a:solidFill>
                <a:srgbClr val="CC0000"/>
              </a:solidFill>
            </a:endParaRPr>
          </a:p>
          <a:p>
            <a:pPr eaLnBrk="1" hangingPunct="1">
              <a:buFontTx/>
              <a:buNone/>
            </a:pPr>
            <a:r>
              <a:rPr lang="hu-HU" altLang="hu-HU" sz="2400"/>
              <a:t>Energia</a:t>
            </a:r>
          </a:p>
          <a:p>
            <a:pPr eaLnBrk="1" hangingPunct="1">
              <a:buFontTx/>
              <a:buNone/>
            </a:pPr>
            <a:r>
              <a:rPr lang="hu-HU" altLang="hu-HU" sz="2400"/>
              <a:t>Édesvíz </a:t>
            </a:r>
          </a:p>
          <a:p>
            <a:pPr eaLnBrk="1" hangingPunct="1">
              <a:buFontTx/>
              <a:buNone/>
            </a:pPr>
            <a:r>
              <a:rPr lang="hu-HU" altLang="hu-HU" sz="2400"/>
              <a:t>Termőtalaj</a:t>
            </a:r>
          </a:p>
          <a:p>
            <a:pPr eaLnBrk="1" hangingPunct="1">
              <a:buFontTx/>
              <a:buNone/>
            </a:pPr>
            <a:r>
              <a:rPr lang="hu-HU" altLang="hu-HU" sz="2400"/>
              <a:t>Nyersanyagok</a:t>
            </a:r>
          </a:p>
          <a:p>
            <a:pPr eaLnBrk="1" hangingPunct="1">
              <a:buFontTx/>
              <a:buNone/>
            </a:pPr>
            <a:r>
              <a:rPr lang="hu-HU" altLang="hu-HU" sz="2400"/>
              <a:t>Biodiverzitás</a:t>
            </a:r>
          </a:p>
          <a:p>
            <a:pPr eaLnBrk="1" hangingPunct="1">
              <a:buFontTx/>
              <a:buNone/>
            </a:pPr>
            <a:r>
              <a:rPr lang="hu-HU" altLang="hu-HU" sz="2400"/>
              <a:t>Biológiai produkciós ráta</a:t>
            </a:r>
          </a:p>
          <a:p>
            <a:pPr eaLnBrk="1" hangingPunct="1">
              <a:buFontTx/>
              <a:buNone/>
            </a:pPr>
            <a:r>
              <a:rPr lang="hu-HU" altLang="hu-HU" sz="2400"/>
              <a:t>….</a:t>
            </a:r>
          </a:p>
        </p:txBody>
      </p:sp>
      <p:sp>
        <p:nvSpPr>
          <p:cNvPr id="38916" name="Rectangle 4">
            <a:extLst>
              <a:ext uri="{FF2B5EF4-FFF2-40B4-BE49-F238E27FC236}">
                <a16:creationId xmlns:a16="http://schemas.microsoft.com/office/drawing/2014/main" xmlns="" id="{4297250C-C5DE-4D21-A711-46483442DB7A}"/>
              </a:ext>
            </a:extLst>
          </p:cNvPr>
          <p:cNvSpPr>
            <a:spLocks noGrp="1" noChangeArrowheads="1"/>
          </p:cNvSpPr>
          <p:nvPr>
            <p:ph type="body" sz="half" idx="2"/>
          </p:nvPr>
        </p:nvSpPr>
        <p:spPr>
          <a:xfrm>
            <a:off x="4648200" y="1600200"/>
            <a:ext cx="4495800" cy="4525963"/>
          </a:xfrm>
        </p:spPr>
        <p:txBody>
          <a:bodyPr/>
          <a:lstStyle/>
          <a:p>
            <a:pPr eaLnBrk="1" hangingPunct="1">
              <a:buFontTx/>
              <a:buNone/>
            </a:pPr>
            <a:r>
              <a:rPr lang="hu-HU" altLang="hu-HU" sz="2400" b="1">
                <a:solidFill>
                  <a:srgbClr val="CC0000"/>
                </a:solidFill>
              </a:rPr>
              <a:t>Véges nyelő</a:t>
            </a:r>
          </a:p>
          <a:p>
            <a:pPr eaLnBrk="1" hangingPunct="1">
              <a:buFontTx/>
              <a:buNone/>
            </a:pPr>
            <a:endParaRPr lang="hu-HU" altLang="hu-HU" sz="2400" b="1">
              <a:solidFill>
                <a:srgbClr val="CC0000"/>
              </a:solidFill>
            </a:endParaRPr>
          </a:p>
          <a:p>
            <a:pPr eaLnBrk="1" hangingPunct="1">
              <a:buFontTx/>
              <a:buNone/>
            </a:pPr>
            <a:r>
              <a:rPr lang="hu-HU" altLang="hu-HU" sz="2400"/>
              <a:t>Légkör (Szén-dioxid, Metán, CFC, etc.)</a:t>
            </a:r>
          </a:p>
          <a:p>
            <a:pPr eaLnBrk="1" hangingPunct="1">
              <a:buFontTx/>
              <a:buNone/>
            </a:pPr>
            <a:r>
              <a:rPr lang="hu-HU" altLang="hu-HU" sz="2400"/>
              <a:t>Víz (tenger savasodás, édesvíz eutrófizálódás)</a:t>
            </a:r>
          </a:p>
          <a:p>
            <a:pPr eaLnBrk="1" hangingPunct="1">
              <a:buFontTx/>
              <a:buNone/>
            </a:pPr>
            <a:r>
              <a:rPr lang="hu-HU" altLang="hu-HU" sz="2400"/>
              <a:t>Talajszennyezés</a:t>
            </a:r>
          </a:p>
          <a:p>
            <a:pPr eaLnBrk="1" hangingPunct="1">
              <a:buFontTx/>
              <a:buNone/>
            </a:pPr>
            <a:r>
              <a:rPr lang="hu-HU" altLang="hu-HU" sz="2400"/>
              <a:t>Biológiai lebontás</a:t>
            </a:r>
          </a:p>
          <a:p>
            <a:pPr eaLnBrk="1" hangingPunct="1">
              <a:buFontTx/>
              <a:buNone/>
            </a:pPr>
            <a:r>
              <a:rPr lang="hu-HU" altLang="hu-HU" sz="2400"/>
              <a:t>….</a:t>
            </a:r>
          </a:p>
          <a:p>
            <a:pPr eaLnBrk="1" hangingPunct="1">
              <a:buFontTx/>
              <a:buNone/>
            </a:pPr>
            <a:endParaRPr lang="hu-HU" altLang="hu-HU" sz="2400"/>
          </a:p>
        </p:txBody>
      </p:sp>
      <p:sp>
        <p:nvSpPr>
          <p:cNvPr id="38917" name="Text Box 5">
            <a:extLst>
              <a:ext uri="{FF2B5EF4-FFF2-40B4-BE49-F238E27FC236}">
                <a16:creationId xmlns:a16="http://schemas.microsoft.com/office/drawing/2014/main" xmlns="" id="{4D04B925-904E-40FE-B000-166E8857794A}"/>
              </a:ext>
            </a:extLst>
          </p:cNvPr>
          <p:cNvSpPr txBox="1">
            <a:spLocks noChangeArrowheads="1"/>
          </p:cNvSpPr>
          <p:nvPr/>
        </p:nvSpPr>
        <p:spPr bwMode="auto">
          <a:xfrm>
            <a:off x="2771775" y="5840413"/>
            <a:ext cx="4751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1" i="0" u="none" strike="noStrike" kern="1200" cap="none" spc="0" normalizeH="0" baseline="0" noProof="0">
                <a:ln>
                  <a:noFill/>
                </a:ln>
                <a:solidFill>
                  <a:srgbClr val="008000"/>
                </a:solidFill>
                <a:effectLst/>
                <a:uLnTx/>
                <a:uFillTx/>
                <a:latin typeface="Arial" panose="020B0604020202020204" pitchFamily="34" charset="0"/>
                <a:ea typeface="+mn-ea"/>
                <a:cs typeface="+mn-cs"/>
              </a:rPr>
              <a:t>!!!    1972 Limits to growth    !!!</a:t>
            </a:r>
          </a:p>
        </p:txBody>
      </p:sp>
    </p:spTree>
    <p:extLst>
      <p:ext uri="{BB962C8B-B14F-4D97-AF65-F5344CB8AC3E}">
        <p14:creationId xmlns:p14="http://schemas.microsoft.com/office/powerpoint/2010/main" val="464130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CAFC038A-A384-456D-A681-9A47D37E84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230" y="561315"/>
            <a:ext cx="8207498" cy="6123357"/>
          </a:xfrm>
          <a:prstGeom prst="rect">
            <a:avLst/>
          </a:prstGeom>
        </p:spPr>
      </p:pic>
    </p:spTree>
    <p:extLst>
      <p:ext uri="{BB962C8B-B14F-4D97-AF65-F5344CB8AC3E}">
        <p14:creationId xmlns:p14="http://schemas.microsoft.com/office/powerpoint/2010/main" val="3922688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C3FC550F-AD7B-4FBE-8FFE-B6A97FF492E6}"/>
              </a:ext>
            </a:extLst>
          </p:cNvPr>
          <p:cNvPicPr>
            <a:picLocks noChangeAspect="1"/>
          </p:cNvPicPr>
          <p:nvPr/>
        </p:nvPicPr>
        <p:blipFill>
          <a:blip r:embed="rId2"/>
          <a:stretch>
            <a:fillRect/>
          </a:stretch>
        </p:blipFill>
        <p:spPr>
          <a:xfrm>
            <a:off x="772563" y="579423"/>
            <a:ext cx="7303128" cy="5477346"/>
          </a:xfrm>
          <a:prstGeom prst="rect">
            <a:avLst/>
          </a:prstGeom>
        </p:spPr>
      </p:pic>
    </p:spTree>
    <p:extLst>
      <p:ext uri="{BB962C8B-B14F-4D97-AF65-F5344CB8AC3E}">
        <p14:creationId xmlns:p14="http://schemas.microsoft.com/office/powerpoint/2010/main" val="2022217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EBCF62DE-6F16-4C0B-9065-E529AEA1A3AF}"/>
              </a:ext>
            </a:extLst>
          </p:cNvPr>
          <p:cNvPicPr>
            <a:picLocks noChangeAspect="1"/>
          </p:cNvPicPr>
          <p:nvPr/>
        </p:nvPicPr>
        <p:blipFill>
          <a:blip r:embed="rId2"/>
          <a:stretch>
            <a:fillRect/>
          </a:stretch>
        </p:blipFill>
        <p:spPr>
          <a:xfrm>
            <a:off x="953633" y="715225"/>
            <a:ext cx="7185432" cy="5389074"/>
          </a:xfrm>
          <a:prstGeom prst="rect">
            <a:avLst/>
          </a:prstGeom>
        </p:spPr>
      </p:pic>
    </p:spTree>
    <p:extLst>
      <p:ext uri="{BB962C8B-B14F-4D97-AF65-F5344CB8AC3E}">
        <p14:creationId xmlns:p14="http://schemas.microsoft.com/office/powerpoint/2010/main" val="4280221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Oval 2">
            <a:extLst>
              <a:ext uri="{FF2B5EF4-FFF2-40B4-BE49-F238E27FC236}">
                <a16:creationId xmlns:a16="http://schemas.microsoft.com/office/drawing/2014/main" xmlns="" id="{A45EF6B1-69C1-47CE-A55B-A2749E39DD16}"/>
              </a:ext>
            </a:extLst>
          </p:cNvPr>
          <p:cNvSpPr>
            <a:spLocks noChangeArrowheads="1"/>
          </p:cNvSpPr>
          <p:nvPr/>
        </p:nvSpPr>
        <p:spPr bwMode="auto">
          <a:xfrm>
            <a:off x="611188" y="549275"/>
            <a:ext cx="7781925" cy="5256213"/>
          </a:xfrm>
          <a:prstGeom prst="ellipse">
            <a:avLst/>
          </a:prstGeom>
          <a:solidFill>
            <a:srgbClr val="99FF33"/>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35" name="Oval 3">
            <a:extLst>
              <a:ext uri="{FF2B5EF4-FFF2-40B4-BE49-F238E27FC236}">
                <a16:creationId xmlns:a16="http://schemas.microsoft.com/office/drawing/2014/main" xmlns="" id="{5184C4E1-8CF8-4897-A6A7-5715FCC4B1A9}"/>
              </a:ext>
            </a:extLst>
          </p:cNvPr>
          <p:cNvSpPr>
            <a:spLocks noChangeArrowheads="1"/>
          </p:cNvSpPr>
          <p:nvPr/>
        </p:nvSpPr>
        <p:spPr bwMode="auto">
          <a:xfrm>
            <a:off x="1908175" y="1447800"/>
            <a:ext cx="5216525" cy="34940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36" name="Oval 4">
            <a:extLst>
              <a:ext uri="{FF2B5EF4-FFF2-40B4-BE49-F238E27FC236}">
                <a16:creationId xmlns:a16="http://schemas.microsoft.com/office/drawing/2014/main" xmlns="" id="{BCF07406-4432-4479-9F90-D5E5821AB76E}"/>
              </a:ext>
            </a:extLst>
          </p:cNvPr>
          <p:cNvSpPr>
            <a:spLocks noChangeArrowheads="1"/>
          </p:cNvSpPr>
          <p:nvPr/>
        </p:nvSpPr>
        <p:spPr bwMode="auto">
          <a:xfrm>
            <a:off x="2819400" y="2133600"/>
            <a:ext cx="3505200" cy="2159000"/>
          </a:xfrm>
          <a:prstGeom prst="ellipse">
            <a:avLst/>
          </a:prstGeom>
          <a:solidFill>
            <a:srgbClr val="EDB1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37" name="Text Box 5">
            <a:extLst>
              <a:ext uri="{FF2B5EF4-FFF2-40B4-BE49-F238E27FC236}">
                <a16:creationId xmlns:a16="http://schemas.microsoft.com/office/drawing/2014/main" xmlns="" id="{DD448324-8F48-4D3F-AD03-57812D8650D4}"/>
              </a:ext>
            </a:extLst>
          </p:cNvPr>
          <p:cNvSpPr txBox="1">
            <a:spLocks noChangeArrowheads="1"/>
          </p:cNvSpPr>
          <p:nvPr/>
        </p:nvSpPr>
        <p:spPr bwMode="auto">
          <a:xfrm>
            <a:off x="2916238" y="765175"/>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ÖKOLÓGIAI RENDSZER (</a:t>
            </a:r>
            <a:r>
              <a:rPr kumimoji="0" lang="hu-HU" altLang="hu-HU" sz="20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VÉGES</a:t>
            </a: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sp>
        <p:nvSpPr>
          <p:cNvPr id="69638" name="Text Box 6">
            <a:extLst>
              <a:ext uri="{FF2B5EF4-FFF2-40B4-BE49-F238E27FC236}">
                <a16:creationId xmlns:a16="http://schemas.microsoft.com/office/drawing/2014/main" xmlns="" id="{7AE40841-568E-40CF-93EB-7125E80095B5}"/>
              </a:ext>
            </a:extLst>
          </p:cNvPr>
          <p:cNvSpPr txBox="1">
            <a:spLocks noChangeArrowheads="1"/>
          </p:cNvSpPr>
          <p:nvPr/>
        </p:nvSpPr>
        <p:spPr bwMode="auto">
          <a:xfrm>
            <a:off x="2895600" y="16764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TÁRSADALMI RENDSZER</a:t>
            </a:r>
          </a:p>
        </p:txBody>
      </p:sp>
      <p:sp>
        <p:nvSpPr>
          <p:cNvPr id="69639" name="Text Box 7">
            <a:extLst>
              <a:ext uri="{FF2B5EF4-FFF2-40B4-BE49-F238E27FC236}">
                <a16:creationId xmlns:a16="http://schemas.microsoft.com/office/drawing/2014/main" xmlns="" id="{C7080E57-A02F-4FDB-89F9-968263572F2F}"/>
              </a:ext>
            </a:extLst>
          </p:cNvPr>
          <p:cNvSpPr txBox="1">
            <a:spLocks noChangeArrowheads="1"/>
          </p:cNvSpPr>
          <p:nvPr/>
        </p:nvSpPr>
        <p:spPr bwMode="auto">
          <a:xfrm>
            <a:off x="2895600" y="3230563"/>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GAZDASÁGI RENDSZER</a:t>
            </a:r>
          </a:p>
        </p:txBody>
      </p:sp>
      <p:sp>
        <p:nvSpPr>
          <p:cNvPr id="69640" name="Rectangle 8">
            <a:extLst>
              <a:ext uri="{FF2B5EF4-FFF2-40B4-BE49-F238E27FC236}">
                <a16:creationId xmlns:a16="http://schemas.microsoft.com/office/drawing/2014/main" xmlns="" id="{9ACC708D-1139-436E-AFD0-6001C5EAE67D}"/>
              </a:ext>
            </a:extLst>
          </p:cNvPr>
          <p:cNvSpPr>
            <a:spLocks noChangeArrowheads="1"/>
          </p:cNvSpPr>
          <p:nvPr/>
        </p:nvSpPr>
        <p:spPr bwMode="auto">
          <a:xfrm>
            <a:off x="3733800" y="2852738"/>
            <a:ext cx="167640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Ipari alrendszer</a:t>
            </a:r>
          </a:p>
        </p:txBody>
      </p:sp>
      <p:sp>
        <p:nvSpPr>
          <p:cNvPr id="69641" name="Rectangle 9">
            <a:extLst>
              <a:ext uri="{FF2B5EF4-FFF2-40B4-BE49-F238E27FC236}">
                <a16:creationId xmlns:a16="http://schemas.microsoft.com/office/drawing/2014/main" xmlns="" id="{8DC084C0-AC6C-4D5B-BB23-1A3FA68057D0}"/>
              </a:ext>
            </a:extLst>
          </p:cNvPr>
          <p:cNvSpPr>
            <a:spLocks noChangeArrowheads="1"/>
          </p:cNvSpPr>
          <p:nvPr/>
        </p:nvSpPr>
        <p:spPr bwMode="auto">
          <a:xfrm>
            <a:off x="3962400" y="2286000"/>
            <a:ext cx="1676400" cy="381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Hozzáadott érték </a:t>
            </a:r>
            <a:r>
              <a:rPr kumimoji="0" lang="hu-HU" altLang="hu-HU"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VA</a:t>
            </a:r>
          </a:p>
        </p:txBody>
      </p:sp>
      <p:sp>
        <p:nvSpPr>
          <p:cNvPr id="69642" name="Line 10">
            <a:extLst>
              <a:ext uri="{FF2B5EF4-FFF2-40B4-BE49-F238E27FC236}">
                <a16:creationId xmlns:a16="http://schemas.microsoft.com/office/drawing/2014/main" xmlns="" id="{7530B985-C07A-492A-85E1-C954918D46D2}"/>
              </a:ext>
            </a:extLst>
          </p:cNvPr>
          <p:cNvSpPr>
            <a:spLocks noChangeShapeType="1"/>
          </p:cNvSpPr>
          <p:nvPr/>
        </p:nvSpPr>
        <p:spPr bwMode="auto">
          <a:xfrm flipV="1">
            <a:off x="5410200" y="2590800"/>
            <a:ext cx="152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3" name="Line 11">
            <a:extLst>
              <a:ext uri="{FF2B5EF4-FFF2-40B4-BE49-F238E27FC236}">
                <a16:creationId xmlns:a16="http://schemas.microsoft.com/office/drawing/2014/main" xmlns="" id="{052921B1-78A2-407A-9DFF-FD258C6CE71D}"/>
              </a:ext>
            </a:extLst>
          </p:cNvPr>
          <p:cNvSpPr>
            <a:spLocks noChangeShapeType="1"/>
          </p:cNvSpPr>
          <p:nvPr/>
        </p:nvSpPr>
        <p:spPr bwMode="auto">
          <a:xfrm flipV="1">
            <a:off x="5410200" y="2362200"/>
            <a:ext cx="762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4" name="Text Box 12">
            <a:extLst>
              <a:ext uri="{FF2B5EF4-FFF2-40B4-BE49-F238E27FC236}">
                <a16:creationId xmlns:a16="http://schemas.microsoft.com/office/drawing/2014/main" xmlns="" id="{056D8AEB-A6CF-4C46-828A-1BE8E79BE8EF}"/>
              </a:ext>
            </a:extLst>
          </p:cNvPr>
          <p:cNvSpPr txBox="1">
            <a:spLocks noChangeArrowheads="1"/>
          </p:cNvSpPr>
          <p:nvPr/>
        </p:nvSpPr>
        <p:spPr bwMode="auto">
          <a:xfrm>
            <a:off x="6172200" y="2057400"/>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Y</a:t>
            </a:r>
          </a:p>
        </p:txBody>
      </p:sp>
      <p:sp>
        <p:nvSpPr>
          <p:cNvPr id="69645" name="Text Box 13">
            <a:extLst>
              <a:ext uri="{FF2B5EF4-FFF2-40B4-BE49-F238E27FC236}">
                <a16:creationId xmlns:a16="http://schemas.microsoft.com/office/drawing/2014/main" xmlns="" id="{63732A95-BBE6-48C1-B45D-AE3E0E382CD3}"/>
              </a:ext>
            </a:extLst>
          </p:cNvPr>
          <p:cNvSpPr txBox="1">
            <a:spLocks noChangeArrowheads="1"/>
          </p:cNvSpPr>
          <p:nvPr/>
        </p:nvSpPr>
        <p:spPr bwMode="auto">
          <a:xfrm>
            <a:off x="6400800" y="2133600"/>
            <a:ext cx="1066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Kedvező kibocsátás</a:t>
            </a:r>
          </a:p>
        </p:txBody>
      </p:sp>
      <p:sp>
        <p:nvSpPr>
          <p:cNvPr id="69646" name="Line 14">
            <a:extLst>
              <a:ext uri="{FF2B5EF4-FFF2-40B4-BE49-F238E27FC236}">
                <a16:creationId xmlns:a16="http://schemas.microsoft.com/office/drawing/2014/main" xmlns="" id="{E885886D-7075-4C5F-AC91-4DED64621E03}"/>
              </a:ext>
            </a:extLst>
          </p:cNvPr>
          <p:cNvSpPr>
            <a:spLocks noChangeShapeType="1"/>
          </p:cNvSpPr>
          <p:nvPr/>
        </p:nvSpPr>
        <p:spPr bwMode="auto">
          <a:xfrm>
            <a:off x="5410200" y="2895600"/>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7" name="Text Box 15">
            <a:extLst>
              <a:ext uri="{FF2B5EF4-FFF2-40B4-BE49-F238E27FC236}">
                <a16:creationId xmlns:a16="http://schemas.microsoft.com/office/drawing/2014/main" xmlns="" id="{CFCCC6AF-7FB8-49FC-975E-9F1FF4D30CC2}"/>
              </a:ext>
            </a:extLst>
          </p:cNvPr>
          <p:cNvSpPr txBox="1">
            <a:spLocks noChangeArrowheads="1"/>
          </p:cNvSpPr>
          <p:nvPr/>
        </p:nvSpPr>
        <p:spPr bwMode="auto">
          <a:xfrm>
            <a:off x="6477000" y="27432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Em</a:t>
            </a:r>
          </a:p>
        </p:txBody>
      </p:sp>
      <p:sp>
        <p:nvSpPr>
          <p:cNvPr id="69648" name="Text Box 16">
            <a:extLst>
              <a:ext uri="{FF2B5EF4-FFF2-40B4-BE49-F238E27FC236}">
                <a16:creationId xmlns:a16="http://schemas.microsoft.com/office/drawing/2014/main" xmlns="" id="{4978EA7A-8ABF-4B7C-B94D-8CBA2C8C2781}"/>
              </a:ext>
            </a:extLst>
          </p:cNvPr>
          <p:cNvSpPr txBox="1">
            <a:spLocks noChangeArrowheads="1"/>
          </p:cNvSpPr>
          <p:nvPr/>
        </p:nvSpPr>
        <p:spPr bwMode="auto">
          <a:xfrm>
            <a:off x="6400800" y="29718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Foglalkoztatás</a:t>
            </a:r>
          </a:p>
        </p:txBody>
      </p:sp>
      <p:sp>
        <p:nvSpPr>
          <p:cNvPr id="69649" name="Line 17">
            <a:extLst>
              <a:ext uri="{FF2B5EF4-FFF2-40B4-BE49-F238E27FC236}">
                <a16:creationId xmlns:a16="http://schemas.microsoft.com/office/drawing/2014/main" xmlns="" id="{3769A4D7-33F0-4957-9701-6350A233394F}"/>
              </a:ext>
            </a:extLst>
          </p:cNvPr>
          <p:cNvSpPr>
            <a:spLocks noChangeShapeType="1"/>
          </p:cNvSpPr>
          <p:nvPr/>
        </p:nvSpPr>
        <p:spPr bwMode="auto">
          <a:xfrm>
            <a:off x="5410200" y="2971800"/>
            <a:ext cx="1676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0" name="Text Box 18">
            <a:extLst>
              <a:ext uri="{FF2B5EF4-FFF2-40B4-BE49-F238E27FC236}">
                <a16:creationId xmlns:a16="http://schemas.microsoft.com/office/drawing/2014/main" xmlns="" id="{B837E643-5169-48F6-9EEE-159A47306E01}"/>
              </a:ext>
            </a:extLst>
          </p:cNvPr>
          <p:cNvSpPr txBox="1">
            <a:spLocks noChangeArrowheads="1"/>
          </p:cNvSpPr>
          <p:nvPr/>
        </p:nvSpPr>
        <p:spPr bwMode="auto">
          <a:xfrm>
            <a:off x="6781800" y="38100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Hulladék</a:t>
            </a:r>
          </a:p>
        </p:txBody>
      </p:sp>
      <p:sp>
        <p:nvSpPr>
          <p:cNvPr id="69651" name="Text Box 19">
            <a:extLst>
              <a:ext uri="{FF2B5EF4-FFF2-40B4-BE49-F238E27FC236}">
                <a16:creationId xmlns:a16="http://schemas.microsoft.com/office/drawing/2014/main" xmlns="" id="{1467634C-8531-4C5D-887C-013CDD0A156B}"/>
              </a:ext>
            </a:extLst>
          </p:cNvPr>
          <p:cNvSpPr txBox="1">
            <a:spLocks noChangeArrowheads="1"/>
          </p:cNvSpPr>
          <p:nvPr/>
        </p:nvSpPr>
        <p:spPr bwMode="auto">
          <a:xfrm>
            <a:off x="7086600" y="3581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a:t>
            </a:r>
          </a:p>
        </p:txBody>
      </p:sp>
      <p:sp>
        <p:nvSpPr>
          <p:cNvPr id="69652" name="Text Box 20">
            <a:extLst>
              <a:ext uri="{FF2B5EF4-FFF2-40B4-BE49-F238E27FC236}">
                <a16:creationId xmlns:a16="http://schemas.microsoft.com/office/drawing/2014/main" xmlns="" id="{1A2DB71E-C250-4641-A3CB-82A2C6AD2286}"/>
              </a:ext>
            </a:extLst>
          </p:cNvPr>
          <p:cNvSpPr txBox="1">
            <a:spLocks noChangeArrowheads="1"/>
          </p:cNvSpPr>
          <p:nvPr/>
        </p:nvSpPr>
        <p:spPr bwMode="auto">
          <a:xfrm>
            <a:off x="3276600" y="3048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a:t>
            </a:r>
          </a:p>
        </p:txBody>
      </p:sp>
      <p:sp>
        <p:nvSpPr>
          <p:cNvPr id="69653" name="Text Box 21">
            <a:extLst>
              <a:ext uri="{FF2B5EF4-FFF2-40B4-BE49-F238E27FC236}">
                <a16:creationId xmlns:a16="http://schemas.microsoft.com/office/drawing/2014/main" xmlns="" id="{E6B72C43-09AB-4C74-9CC3-40DBB8CB023E}"/>
              </a:ext>
            </a:extLst>
          </p:cNvPr>
          <p:cNvSpPr txBox="1">
            <a:spLocks noChangeArrowheads="1"/>
          </p:cNvSpPr>
          <p:nvPr/>
        </p:nvSpPr>
        <p:spPr bwMode="auto">
          <a:xfrm>
            <a:off x="2895600" y="281940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Tőke</a:t>
            </a:r>
          </a:p>
        </p:txBody>
      </p:sp>
      <p:sp>
        <p:nvSpPr>
          <p:cNvPr id="69654" name="Line 22">
            <a:extLst>
              <a:ext uri="{FF2B5EF4-FFF2-40B4-BE49-F238E27FC236}">
                <a16:creationId xmlns:a16="http://schemas.microsoft.com/office/drawing/2014/main" xmlns="" id="{69470356-78A9-4C5A-BA48-6AE1B46DFFE0}"/>
              </a:ext>
            </a:extLst>
          </p:cNvPr>
          <p:cNvSpPr>
            <a:spLocks noChangeShapeType="1"/>
          </p:cNvSpPr>
          <p:nvPr/>
        </p:nvSpPr>
        <p:spPr bwMode="auto">
          <a:xfrm flipV="1">
            <a:off x="3429000" y="2895600"/>
            <a:ext cx="3048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5" name="Line 23">
            <a:extLst>
              <a:ext uri="{FF2B5EF4-FFF2-40B4-BE49-F238E27FC236}">
                <a16:creationId xmlns:a16="http://schemas.microsoft.com/office/drawing/2014/main" xmlns="" id="{4BE20A8C-B9B9-4597-8B97-56E70E6B62D6}"/>
              </a:ext>
            </a:extLst>
          </p:cNvPr>
          <p:cNvSpPr>
            <a:spLocks noChangeShapeType="1"/>
          </p:cNvSpPr>
          <p:nvPr/>
        </p:nvSpPr>
        <p:spPr bwMode="auto">
          <a:xfrm>
            <a:off x="2514600" y="2819400"/>
            <a:ext cx="121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6" name="Text Box 24">
            <a:extLst>
              <a:ext uri="{FF2B5EF4-FFF2-40B4-BE49-F238E27FC236}">
                <a16:creationId xmlns:a16="http://schemas.microsoft.com/office/drawing/2014/main" xmlns="" id="{53482AC5-A894-4776-BF46-E38E7111C8EE}"/>
              </a:ext>
            </a:extLst>
          </p:cNvPr>
          <p:cNvSpPr txBox="1">
            <a:spLocks noChangeArrowheads="1"/>
          </p:cNvSpPr>
          <p:nvPr/>
        </p:nvSpPr>
        <p:spPr bwMode="auto">
          <a:xfrm>
            <a:off x="1981200" y="2514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Munkaerő</a:t>
            </a:r>
          </a:p>
        </p:txBody>
      </p:sp>
      <p:sp>
        <p:nvSpPr>
          <p:cNvPr id="69657" name="Text Box 25">
            <a:extLst>
              <a:ext uri="{FF2B5EF4-FFF2-40B4-BE49-F238E27FC236}">
                <a16:creationId xmlns:a16="http://schemas.microsoft.com/office/drawing/2014/main" xmlns="" id="{893A3D8E-ECA2-4757-AD6C-F44433084EEF}"/>
              </a:ext>
            </a:extLst>
          </p:cNvPr>
          <p:cNvSpPr txBox="1">
            <a:spLocks noChangeArrowheads="1"/>
          </p:cNvSpPr>
          <p:nvPr/>
        </p:nvSpPr>
        <p:spPr bwMode="auto">
          <a:xfrm>
            <a:off x="2209800" y="27432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a:t>
            </a:r>
          </a:p>
        </p:txBody>
      </p:sp>
      <p:sp>
        <p:nvSpPr>
          <p:cNvPr id="69658" name="Line 26">
            <a:extLst>
              <a:ext uri="{FF2B5EF4-FFF2-40B4-BE49-F238E27FC236}">
                <a16:creationId xmlns:a16="http://schemas.microsoft.com/office/drawing/2014/main" xmlns="" id="{4454636E-B79E-4252-88A1-B77A323DE226}"/>
              </a:ext>
            </a:extLst>
          </p:cNvPr>
          <p:cNvSpPr>
            <a:spLocks noChangeShapeType="1"/>
          </p:cNvSpPr>
          <p:nvPr/>
        </p:nvSpPr>
        <p:spPr bwMode="auto">
          <a:xfrm>
            <a:off x="1524000" y="2286000"/>
            <a:ext cx="2209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9" name="Line 27">
            <a:extLst>
              <a:ext uri="{FF2B5EF4-FFF2-40B4-BE49-F238E27FC236}">
                <a16:creationId xmlns:a16="http://schemas.microsoft.com/office/drawing/2014/main" xmlns="" id="{53E043C4-78CB-4A93-98D7-22FFB004C940}"/>
              </a:ext>
            </a:extLst>
          </p:cNvPr>
          <p:cNvSpPr>
            <a:spLocks noChangeShapeType="1"/>
          </p:cNvSpPr>
          <p:nvPr/>
        </p:nvSpPr>
        <p:spPr bwMode="auto">
          <a:xfrm>
            <a:off x="2133600" y="1524000"/>
            <a:ext cx="16764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0" name="Text Box 28">
            <a:extLst>
              <a:ext uri="{FF2B5EF4-FFF2-40B4-BE49-F238E27FC236}">
                <a16:creationId xmlns:a16="http://schemas.microsoft.com/office/drawing/2014/main" xmlns="" id="{0E6E32D9-552D-4693-BE78-02BBF4B64BE6}"/>
              </a:ext>
            </a:extLst>
          </p:cNvPr>
          <p:cNvSpPr txBox="1">
            <a:spLocks noChangeArrowheads="1"/>
          </p:cNvSpPr>
          <p:nvPr/>
        </p:nvSpPr>
        <p:spPr bwMode="auto">
          <a:xfrm>
            <a:off x="838200" y="2286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a:t>
            </a:r>
          </a:p>
        </p:txBody>
      </p:sp>
      <p:sp>
        <p:nvSpPr>
          <p:cNvPr id="69661" name="Text Box 29">
            <a:extLst>
              <a:ext uri="{FF2B5EF4-FFF2-40B4-BE49-F238E27FC236}">
                <a16:creationId xmlns:a16="http://schemas.microsoft.com/office/drawing/2014/main" xmlns="" id="{4CE55DED-365A-4170-8F70-AD574C77FE8C}"/>
              </a:ext>
            </a:extLst>
          </p:cNvPr>
          <p:cNvSpPr txBox="1">
            <a:spLocks noChangeArrowheads="1"/>
          </p:cNvSpPr>
          <p:nvPr/>
        </p:nvSpPr>
        <p:spPr bwMode="auto">
          <a:xfrm>
            <a:off x="1600200" y="13716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p>
        </p:txBody>
      </p:sp>
      <p:sp>
        <p:nvSpPr>
          <p:cNvPr id="69662" name="Text Box 30">
            <a:extLst>
              <a:ext uri="{FF2B5EF4-FFF2-40B4-BE49-F238E27FC236}">
                <a16:creationId xmlns:a16="http://schemas.microsoft.com/office/drawing/2014/main" xmlns="" id="{599741FD-2B5B-4853-A573-19188C554C0F}"/>
              </a:ext>
            </a:extLst>
          </p:cNvPr>
          <p:cNvSpPr txBox="1">
            <a:spLocks noChangeArrowheads="1"/>
          </p:cNvSpPr>
          <p:nvPr/>
        </p:nvSpPr>
        <p:spPr bwMode="auto">
          <a:xfrm>
            <a:off x="971550" y="1981200"/>
            <a:ext cx="1152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Energia</a:t>
            </a:r>
          </a:p>
        </p:txBody>
      </p:sp>
      <p:sp>
        <p:nvSpPr>
          <p:cNvPr id="69663" name="Text Box 31">
            <a:extLst>
              <a:ext uri="{FF2B5EF4-FFF2-40B4-BE49-F238E27FC236}">
                <a16:creationId xmlns:a16="http://schemas.microsoft.com/office/drawing/2014/main" xmlns="" id="{1578D9E3-A5FB-4741-BAC7-90B8C0F547AD}"/>
              </a:ext>
            </a:extLst>
          </p:cNvPr>
          <p:cNvSpPr txBox="1">
            <a:spLocks noChangeArrowheads="1"/>
          </p:cNvSpPr>
          <p:nvPr/>
        </p:nvSpPr>
        <p:spPr bwMode="auto">
          <a:xfrm>
            <a:off x="1828800" y="12192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Nyersanyagok</a:t>
            </a:r>
          </a:p>
        </p:txBody>
      </p:sp>
      <p:sp>
        <p:nvSpPr>
          <p:cNvPr id="69664" name="Text Box 32">
            <a:extLst>
              <a:ext uri="{FF2B5EF4-FFF2-40B4-BE49-F238E27FC236}">
                <a16:creationId xmlns:a16="http://schemas.microsoft.com/office/drawing/2014/main" xmlns="" id="{D2F8FA76-F7D7-4322-B16D-603C3242CB3A}"/>
              </a:ext>
            </a:extLst>
          </p:cNvPr>
          <p:cNvSpPr txBox="1">
            <a:spLocks noChangeArrowheads="1"/>
          </p:cNvSpPr>
          <p:nvPr/>
        </p:nvSpPr>
        <p:spPr bwMode="auto">
          <a:xfrm>
            <a:off x="539750" y="6021388"/>
            <a:ext cx="3671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1" u="none" strike="noStrike" kern="1200" cap="none" spc="0" normalizeH="0" baseline="0" noProof="0">
                <a:ln>
                  <a:noFill/>
                </a:ln>
                <a:solidFill>
                  <a:srgbClr val="333399"/>
                </a:solidFill>
                <a:effectLst>
                  <a:outerShdw blurRad="38100" dist="38100" dir="2700000" algn="tl">
                    <a:srgbClr val="C0C0C0"/>
                  </a:outerShdw>
                </a:effectLst>
                <a:uLnTx/>
                <a:uFillTx/>
                <a:latin typeface="Arial" panose="020B0604020202020204" pitchFamily="34" charset="0"/>
                <a:ea typeface="+mn-ea"/>
                <a:cs typeface="+mn-cs"/>
              </a:rPr>
              <a:t>Kerekes S. </a:t>
            </a:r>
          </a:p>
        </p:txBody>
      </p:sp>
      <p:sp>
        <p:nvSpPr>
          <p:cNvPr id="69665" name="Line 33">
            <a:extLst>
              <a:ext uri="{FF2B5EF4-FFF2-40B4-BE49-F238E27FC236}">
                <a16:creationId xmlns:a16="http://schemas.microsoft.com/office/drawing/2014/main" xmlns="" id="{20A2453F-AF2F-4299-86A8-DBB96C8CCBB9}"/>
              </a:ext>
            </a:extLst>
          </p:cNvPr>
          <p:cNvSpPr>
            <a:spLocks noChangeShapeType="1"/>
          </p:cNvSpPr>
          <p:nvPr/>
        </p:nvSpPr>
        <p:spPr bwMode="auto">
          <a:xfrm flipH="1" flipV="1">
            <a:off x="6877050" y="5300663"/>
            <a:ext cx="719138" cy="7921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6" name="Text Box 34">
            <a:extLst>
              <a:ext uri="{FF2B5EF4-FFF2-40B4-BE49-F238E27FC236}">
                <a16:creationId xmlns:a16="http://schemas.microsoft.com/office/drawing/2014/main" xmlns="" id="{B6CE4A0D-9D01-4F4C-AAF2-04FD311F053B}"/>
              </a:ext>
            </a:extLst>
          </p:cNvPr>
          <p:cNvSpPr txBox="1">
            <a:spLocks noChangeArrowheads="1"/>
          </p:cNvSpPr>
          <p:nvPr/>
        </p:nvSpPr>
        <p:spPr bwMode="auto">
          <a:xfrm>
            <a:off x="6156325" y="6237288"/>
            <a:ext cx="2987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Korlát! Nem növelhető!</a:t>
            </a:r>
          </a:p>
        </p:txBody>
      </p:sp>
    </p:spTree>
    <p:extLst>
      <p:ext uri="{BB962C8B-B14F-4D97-AF65-F5344CB8AC3E}">
        <p14:creationId xmlns:p14="http://schemas.microsoft.com/office/powerpoint/2010/main" val="33948453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F1B71EB1-6A42-40BF-9A75-A1F29A315F26}"/>
              </a:ext>
            </a:extLst>
          </p:cNvPr>
          <p:cNvPicPr>
            <a:picLocks noChangeAspect="1"/>
          </p:cNvPicPr>
          <p:nvPr/>
        </p:nvPicPr>
        <p:blipFill>
          <a:blip r:embed="rId2"/>
          <a:stretch>
            <a:fillRect/>
          </a:stretch>
        </p:blipFill>
        <p:spPr>
          <a:xfrm>
            <a:off x="624690" y="488898"/>
            <a:ext cx="7472125" cy="5604094"/>
          </a:xfrm>
          <a:prstGeom prst="rect">
            <a:avLst/>
          </a:prstGeom>
        </p:spPr>
      </p:pic>
      <p:cxnSp>
        <p:nvCxnSpPr>
          <p:cNvPr id="4" name="Egyenes összekötő nyíllal 3">
            <a:extLst>
              <a:ext uri="{FF2B5EF4-FFF2-40B4-BE49-F238E27FC236}">
                <a16:creationId xmlns:a16="http://schemas.microsoft.com/office/drawing/2014/main" xmlns="" id="{30C336F2-452D-4EA2-9185-824DDDE719A2}"/>
              </a:ext>
            </a:extLst>
          </p:cNvPr>
          <p:cNvCxnSpPr>
            <a:cxnSpLocks/>
          </p:cNvCxnSpPr>
          <p:nvPr/>
        </p:nvCxnSpPr>
        <p:spPr>
          <a:xfrm flipH="1">
            <a:off x="5088048" y="5006566"/>
            <a:ext cx="1953053" cy="235390"/>
          </a:xfrm>
          <a:prstGeom prst="straightConnector1">
            <a:avLst/>
          </a:prstGeom>
          <a:ln w="28575">
            <a:solidFill>
              <a:srgbClr val="7030A0"/>
            </a:solidFill>
            <a:tailEnd type="triangle"/>
          </a:ln>
        </p:spPr>
        <p:style>
          <a:lnRef idx="3">
            <a:schemeClr val="dk1"/>
          </a:lnRef>
          <a:fillRef idx="0">
            <a:schemeClr val="dk1"/>
          </a:fillRef>
          <a:effectRef idx="2">
            <a:schemeClr val="dk1"/>
          </a:effectRef>
          <a:fontRef idx="minor">
            <a:schemeClr val="tx1"/>
          </a:fontRef>
        </p:style>
      </p:cxnSp>
      <p:sp>
        <p:nvSpPr>
          <p:cNvPr id="6" name="Szövegdoboz 5">
            <a:extLst>
              <a:ext uri="{FF2B5EF4-FFF2-40B4-BE49-F238E27FC236}">
                <a16:creationId xmlns:a16="http://schemas.microsoft.com/office/drawing/2014/main" xmlns="" id="{0D9A15E4-61A5-4CB0-B29A-FC348A251CAD}"/>
              </a:ext>
            </a:extLst>
          </p:cNvPr>
          <p:cNvSpPr txBox="1"/>
          <p:nvPr/>
        </p:nvSpPr>
        <p:spPr>
          <a:xfrm>
            <a:off x="7041101" y="4664399"/>
            <a:ext cx="1958044" cy="584775"/>
          </a:xfrm>
          <a:prstGeom prst="rect">
            <a:avLst/>
          </a:prstGeom>
          <a:noFill/>
        </p:spPr>
        <p:txBody>
          <a:bodyPr wrap="square" rtlCol="0">
            <a:spAutoFit/>
          </a:bodyPr>
          <a:lstStyle/>
          <a:p>
            <a:r>
              <a:rPr lang="hu-HU" sz="3200" b="1" dirty="0">
                <a:solidFill>
                  <a:srgbClr val="7030A0"/>
                </a:solidFill>
              </a:rPr>
              <a:t>másképp!</a:t>
            </a:r>
          </a:p>
        </p:txBody>
      </p:sp>
    </p:spTree>
    <p:extLst>
      <p:ext uri="{BB962C8B-B14F-4D97-AF65-F5344CB8AC3E}">
        <p14:creationId xmlns:p14="http://schemas.microsoft.com/office/powerpoint/2010/main" val="259550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Oval 2">
            <a:extLst>
              <a:ext uri="{FF2B5EF4-FFF2-40B4-BE49-F238E27FC236}">
                <a16:creationId xmlns:a16="http://schemas.microsoft.com/office/drawing/2014/main" xmlns="" id="{8851EE8E-2F57-4CEF-9601-9C039E782EE8}"/>
              </a:ext>
            </a:extLst>
          </p:cNvPr>
          <p:cNvSpPr>
            <a:spLocks noChangeArrowheads="1"/>
          </p:cNvSpPr>
          <p:nvPr/>
        </p:nvSpPr>
        <p:spPr bwMode="auto">
          <a:xfrm>
            <a:off x="611188" y="549275"/>
            <a:ext cx="7781925" cy="5256213"/>
          </a:xfrm>
          <a:prstGeom prst="ellipse">
            <a:avLst/>
          </a:prstGeom>
          <a:solidFill>
            <a:srgbClr val="99FF33"/>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299" name="Oval 3">
            <a:extLst>
              <a:ext uri="{FF2B5EF4-FFF2-40B4-BE49-F238E27FC236}">
                <a16:creationId xmlns:a16="http://schemas.microsoft.com/office/drawing/2014/main" xmlns="" id="{388C8461-7112-4A74-9E82-2B2CB2499A66}"/>
              </a:ext>
            </a:extLst>
          </p:cNvPr>
          <p:cNvSpPr>
            <a:spLocks noChangeArrowheads="1"/>
          </p:cNvSpPr>
          <p:nvPr/>
        </p:nvSpPr>
        <p:spPr bwMode="auto">
          <a:xfrm>
            <a:off x="1908175" y="1447800"/>
            <a:ext cx="5216525" cy="34940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00" name="Oval 4">
            <a:extLst>
              <a:ext uri="{FF2B5EF4-FFF2-40B4-BE49-F238E27FC236}">
                <a16:creationId xmlns:a16="http://schemas.microsoft.com/office/drawing/2014/main" xmlns="" id="{CFE220A4-AA6A-4DF0-91C0-653CC3CB206C}"/>
              </a:ext>
            </a:extLst>
          </p:cNvPr>
          <p:cNvSpPr>
            <a:spLocks noChangeArrowheads="1"/>
          </p:cNvSpPr>
          <p:nvPr/>
        </p:nvSpPr>
        <p:spPr bwMode="auto">
          <a:xfrm>
            <a:off x="2819400" y="2133600"/>
            <a:ext cx="3505200" cy="2159000"/>
          </a:xfrm>
          <a:prstGeom prst="ellipse">
            <a:avLst/>
          </a:prstGeom>
          <a:solidFill>
            <a:srgbClr val="EDB1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01" name="Text Box 5">
            <a:extLst>
              <a:ext uri="{FF2B5EF4-FFF2-40B4-BE49-F238E27FC236}">
                <a16:creationId xmlns:a16="http://schemas.microsoft.com/office/drawing/2014/main" xmlns="" id="{9BF5A8A0-4246-42E4-9AFC-4521B7E22021}"/>
              </a:ext>
            </a:extLst>
          </p:cNvPr>
          <p:cNvSpPr txBox="1">
            <a:spLocks noChangeArrowheads="1"/>
          </p:cNvSpPr>
          <p:nvPr/>
        </p:nvSpPr>
        <p:spPr bwMode="auto">
          <a:xfrm>
            <a:off x="2916238" y="765175"/>
            <a:ext cx="335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ÖKOLÓGIAI RENDSZER (</a:t>
            </a:r>
            <a:r>
              <a:rPr kumimoji="0" lang="hu-HU" altLang="hu-HU" sz="20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VÉGES</a:t>
            </a: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sp>
        <p:nvSpPr>
          <p:cNvPr id="55302" name="Text Box 6">
            <a:extLst>
              <a:ext uri="{FF2B5EF4-FFF2-40B4-BE49-F238E27FC236}">
                <a16:creationId xmlns:a16="http://schemas.microsoft.com/office/drawing/2014/main" xmlns="" id="{E0FF8C21-E39D-422F-B294-4BB1D3098BE0}"/>
              </a:ext>
            </a:extLst>
          </p:cNvPr>
          <p:cNvSpPr txBox="1">
            <a:spLocks noChangeArrowheads="1"/>
          </p:cNvSpPr>
          <p:nvPr/>
        </p:nvSpPr>
        <p:spPr bwMode="auto">
          <a:xfrm>
            <a:off x="2895600" y="16764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TÁRSADALMI RENDSZER</a:t>
            </a:r>
          </a:p>
        </p:txBody>
      </p:sp>
      <p:sp>
        <p:nvSpPr>
          <p:cNvPr id="55303" name="Text Box 7">
            <a:extLst>
              <a:ext uri="{FF2B5EF4-FFF2-40B4-BE49-F238E27FC236}">
                <a16:creationId xmlns:a16="http://schemas.microsoft.com/office/drawing/2014/main" xmlns="" id="{C1481648-D6F3-4ACD-BA19-BCF3EC37259D}"/>
              </a:ext>
            </a:extLst>
          </p:cNvPr>
          <p:cNvSpPr txBox="1">
            <a:spLocks noChangeArrowheads="1"/>
          </p:cNvSpPr>
          <p:nvPr/>
        </p:nvSpPr>
        <p:spPr bwMode="auto">
          <a:xfrm>
            <a:off x="2895600" y="3230563"/>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GAZDASÁGI RENDSZER</a:t>
            </a:r>
          </a:p>
        </p:txBody>
      </p:sp>
      <p:sp>
        <p:nvSpPr>
          <p:cNvPr id="55304" name="Rectangle 8">
            <a:extLst>
              <a:ext uri="{FF2B5EF4-FFF2-40B4-BE49-F238E27FC236}">
                <a16:creationId xmlns:a16="http://schemas.microsoft.com/office/drawing/2014/main" xmlns="" id="{F88C3B12-4A94-49F4-942B-65DAB0DC6DCF}"/>
              </a:ext>
            </a:extLst>
          </p:cNvPr>
          <p:cNvSpPr>
            <a:spLocks noChangeArrowheads="1"/>
          </p:cNvSpPr>
          <p:nvPr/>
        </p:nvSpPr>
        <p:spPr bwMode="auto">
          <a:xfrm>
            <a:off x="3733800" y="2852738"/>
            <a:ext cx="1676400" cy="2889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Ipari alrendszer</a:t>
            </a:r>
          </a:p>
        </p:txBody>
      </p:sp>
      <p:sp>
        <p:nvSpPr>
          <p:cNvPr id="55305" name="Rectangle 9">
            <a:extLst>
              <a:ext uri="{FF2B5EF4-FFF2-40B4-BE49-F238E27FC236}">
                <a16:creationId xmlns:a16="http://schemas.microsoft.com/office/drawing/2014/main" xmlns="" id="{DBEBAFF1-5DE4-49D8-8CA2-90D770D2F7F3}"/>
              </a:ext>
            </a:extLst>
          </p:cNvPr>
          <p:cNvSpPr>
            <a:spLocks noChangeArrowheads="1"/>
          </p:cNvSpPr>
          <p:nvPr/>
        </p:nvSpPr>
        <p:spPr bwMode="auto">
          <a:xfrm>
            <a:off x="3962400" y="2286000"/>
            <a:ext cx="1676400" cy="381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Hozzáadott érték </a:t>
            </a:r>
            <a:r>
              <a:rPr kumimoji="0" lang="hu-HU" altLang="hu-HU"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VA</a:t>
            </a:r>
          </a:p>
        </p:txBody>
      </p:sp>
      <p:sp>
        <p:nvSpPr>
          <p:cNvPr id="55306" name="Line 10">
            <a:extLst>
              <a:ext uri="{FF2B5EF4-FFF2-40B4-BE49-F238E27FC236}">
                <a16:creationId xmlns:a16="http://schemas.microsoft.com/office/drawing/2014/main" xmlns="" id="{8D47BAB8-99F8-4BF9-A9BE-E24A24BE5111}"/>
              </a:ext>
            </a:extLst>
          </p:cNvPr>
          <p:cNvSpPr>
            <a:spLocks noChangeShapeType="1"/>
          </p:cNvSpPr>
          <p:nvPr/>
        </p:nvSpPr>
        <p:spPr bwMode="auto">
          <a:xfrm flipV="1">
            <a:off x="5410200" y="2590800"/>
            <a:ext cx="152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07" name="Line 11">
            <a:extLst>
              <a:ext uri="{FF2B5EF4-FFF2-40B4-BE49-F238E27FC236}">
                <a16:creationId xmlns:a16="http://schemas.microsoft.com/office/drawing/2014/main" xmlns="" id="{552C535B-D9DD-4E51-B657-E64792F17B20}"/>
              </a:ext>
            </a:extLst>
          </p:cNvPr>
          <p:cNvSpPr>
            <a:spLocks noChangeShapeType="1"/>
          </p:cNvSpPr>
          <p:nvPr/>
        </p:nvSpPr>
        <p:spPr bwMode="auto">
          <a:xfrm flipV="1">
            <a:off x="5410200" y="2362200"/>
            <a:ext cx="7620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08" name="Text Box 12">
            <a:extLst>
              <a:ext uri="{FF2B5EF4-FFF2-40B4-BE49-F238E27FC236}">
                <a16:creationId xmlns:a16="http://schemas.microsoft.com/office/drawing/2014/main" xmlns="" id="{93B37B8F-143B-4351-AFE3-1C6E70406A8E}"/>
              </a:ext>
            </a:extLst>
          </p:cNvPr>
          <p:cNvSpPr txBox="1">
            <a:spLocks noChangeArrowheads="1"/>
          </p:cNvSpPr>
          <p:nvPr/>
        </p:nvSpPr>
        <p:spPr bwMode="auto">
          <a:xfrm>
            <a:off x="6172200" y="2057400"/>
            <a:ext cx="38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Y</a:t>
            </a:r>
          </a:p>
        </p:txBody>
      </p:sp>
      <p:sp>
        <p:nvSpPr>
          <p:cNvPr id="55309" name="Text Box 13">
            <a:extLst>
              <a:ext uri="{FF2B5EF4-FFF2-40B4-BE49-F238E27FC236}">
                <a16:creationId xmlns:a16="http://schemas.microsoft.com/office/drawing/2014/main" xmlns="" id="{23368AB8-AF1F-45A3-A40E-761E9CED3420}"/>
              </a:ext>
            </a:extLst>
          </p:cNvPr>
          <p:cNvSpPr txBox="1">
            <a:spLocks noChangeArrowheads="1"/>
          </p:cNvSpPr>
          <p:nvPr/>
        </p:nvSpPr>
        <p:spPr bwMode="auto">
          <a:xfrm>
            <a:off x="6400800" y="2133600"/>
            <a:ext cx="1066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Kedvező kibocsátás</a:t>
            </a:r>
          </a:p>
        </p:txBody>
      </p:sp>
      <p:sp>
        <p:nvSpPr>
          <p:cNvPr id="55310" name="Line 14">
            <a:extLst>
              <a:ext uri="{FF2B5EF4-FFF2-40B4-BE49-F238E27FC236}">
                <a16:creationId xmlns:a16="http://schemas.microsoft.com/office/drawing/2014/main" xmlns="" id="{940591CA-D147-4A5D-936C-7F6B3882EDF7}"/>
              </a:ext>
            </a:extLst>
          </p:cNvPr>
          <p:cNvSpPr>
            <a:spLocks noChangeShapeType="1"/>
          </p:cNvSpPr>
          <p:nvPr/>
        </p:nvSpPr>
        <p:spPr bwMode="auto">
          <a:xfrm>
            <a:off x="5410200" y="2895600"/>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1" name="Text Box 15">
            <a:extLst>
              <a:ext uri="{FF2B5EF4-FFF2-40B4-BE49-F238E27FC236}">
                <a16:creationId xmlns:a16="http://schemas.microsoft.com/office/drawing/2014/main" xmlns="" id="{4B9998A7-5634-4741-B939-1290A560B2E3}"/>
              </a:ext>
            </a:extLst>
          </p:cNvPr>
          <p:cNvSpPr txBox="1">
            <a:spLocks noChangeArrowheads="1"/>
          </p:cNvSpPr>
          <p:nvPr/>
        </p:nvSpPr>
        <p:spPr bwMode="auto">
          <a:xfrm>
            <a:off x="6477000" y="27432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Em</a:t>
            </a:r>
          </a:p>
        </p:txBody>
      </p:sp>
      <p:sp>
        <p:nvSpPr>
          <p:cNvPr id="55312" name="Text Box 16">
            <a:extLst>
              <a:ext uri="{FF2B5EF4-FFF2-40B4-BE49-F238E27FC236}">
                <a16:creationId xmlns:a16="http://schemas.microsoft.com/office/drawing/2014/main" xmlns="" id="{BDF7A672-A3B9-4D10-91DC-F9D4D4AAC482}"/>
              </a:ext>
            </a:extLst>
          </p:cNvPr>
          <p:cNvSpPr txBox="1">
            <a:spLocks noChangeArrowheads="1"/>
          </p:cNvSpPr>
          <p:nvPr/>
        </p:nvSpPr>
        <p:spPr bwMode="auto">
          <a:xfrm>
            <a:off x="6400800" y="29718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Foglalkoztatás</a:t>
            </a:r>
          </a:p>
        </p:txBody>
      </p:sp>
      <p:sp>
        <p:nvSpPr>
          <p:cNvPr id="55313" name="Line 17">
            <a:extLst>
              <a:ext uri="{FF2B5EF4-FFF2-40B4-BE49-F238E27FC236}">
                <a16:creationId xmlns:a16="http://schemas.microsoft.com/office/drawing/2014/main" xmlns="" id="{F53903CF-CD8E-4A5D-9C40-BA94FC525FA3}"/>
              </a:ext>
            </a:extLst>
          </p:cNvPr>
          <p:cNvSpPr>
            <a:spLocks noChangeShapeType="1"/>
          </p:cNvSpPr>
          <p:nvPr/>
        </p:nvSpPr>
        <p:spPr bwMode="auto">
          <a:xfrm>
            <a:off x="5410200" y="2971800"/>
            <a:ext cx="1676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4" name="Text Box 18">
            <a:extLst>
              <a:ext uri="{FF2B5EF4-FFF2-40B4-BE49-F238E27FC236}">
                <a16:creationId xmlns:a16="http://schemas.microsoft.com/office/drawing/2014/main" xmlns="" id="{C0B727EF-AFB1-4556-80D8-D6F36CD93C20}"/>
              </a:ext>
            </a:extLst>
          </p:cNvPr>
          <p:cNvSpPr txBox="1">
            <a:spLocks noChangeArrowheads="1"/>
          </p:cNvSpPr>
          <p:nvPr/>
        </p:nvSpPr>
        <p:spPr bwMode="auto">
          <a:xfrm>
            <a:off x="6781800" y="38100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Hulladék</a:t>
            </a:r>
          </a:p>
        </p:txBody>
      </p:sp>
      <p:sp>
        <p:nvSpPr>
          <p:cNvPr id="55315" name="Text Box 19">
            <a:extLst>
              <a:ext uri="{FF2B5EF4-FFF2-40B4-BE49-F238E27FC236}">
                <a16:creationId xmlns:a16="http://schemas.microsoft.com/office/drawing/2014/main" xmlns="" id="{60807CE5-AC3F-428D-B782-E89CAD32BF8F}"/>
              </a:ext>
            </a:extLst>
          </p:cNvPr>
          <p:cNvSpPr txBox="1">
            <a:spLocks noChangeArrowheads="1"/>
          </p:cNvSpPr>
          <p:nvPr/>
        </p:nvSpPr>
        <p:spPr bwMode="auto">
          <a:xfrm>
            <a:off x="7086600" y="35814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a:t>
            </a:r>
          </a:p>
        </p:txBody>
      </p:sp>
      <p:sp>
        <p:nvSpPr>
          <p:cNvPr id="55316" name="Text Box 20">
            <a:extLst>
              <a:ext uri="{FF2B5EF4-FFF2-40B4-BE49-F238E27FC236}">
                <a16:creationId xmlns:a16="http://schemas.microsoft.com/office/drawing/2014/main" xmlns="" id="{4B78C3F4-80A2-4041-AAE0-5B260F193CD4}"/>
              </a:ext>
            </a:extLst>
          </p:cNvPr>
          <p:cNvSpPr txBox="1">
            <a:spLocks noChangeArrowheads="1"/>
          </p:cNvSpPr>
          <p:nvPr/>
        </p:nvSpPr>
        <p:spPr bwMode="auto">
          <a:xfrm>
            <a:off x="3276600" y="3048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a:t>
            </a:r>
          </a:p>
        </p:txBody>
      </p:sp>
      <p:sp>
        <p:nvSpPr>
          <p:cNvPr id="55317" name="Text Box 21">
            <a:extLst>
              <a:ext uri="{FF2B5EF4-FFF2-40B4-BE49-F238E27FC236}">
                <a16:creationId xmlns:a16="http://schemas.microsoft.com/office/drawing/2014/main" xmlns="" id="{EB3A4897-72E5-4246-BE9D-63381F5B334F}"/>
              </a:ext>
            </a:extLst>
          </p:cNvPr>
          <p:cNvSpPr txBox="1">
            <a:spLocks noChangeArrowheads="1"/>
          </p:cNvSpPr>
          <p:nvPr/>
        </p:nvSpPr>
        <p:spPr bwMode="auto">
          <a:xfrm>
            <a:off x="2895600" y="2819400"/>
            <a:ext cx="60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Tőke</a:t>
            </a:r>
          </a:p>
        </p:txBody>
      </p:sp>
      <p:sp>
        <p:nvSpPr>
          <p:cNvPr id="55318" name="Line 22">
            <a:extLst>
              <a:ext uri="{FF2B5EF4-FFF2-40B4-BE49-F238E27FC236}">
                <a16:creationId xmlns:a16="http://schemas.microsoft.com/office/drawing/2014/main" xmlns="" id="{B28D87F0-19AE-4ABA-9B04-78FEF6EC4234}"/>
              </a:ext>
            </a:extLst>
          </p:cNvPr>
          <p:cNvSpPr>
            <a:spLocks noChangeShapeType="1"/>
          </p:cNvSpPr>
          <p:nvPr/>
        </p:nvSpPr>
        <p:spPr bwMode="auto">
          <a:xfrm flipV="1">
            <a:off x="3429000" y="2895600"/>
            <a:ext cx="3048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19" name="Line 23">
            <a:extLst>
              <a:ext uri="{FF2B5EF4-FFF2-40B4-BE49-F238E27FC236}">
                <a16:creationId xmlns:a16="http://schemas.microsoft.com/office/drawing/2014/main" xmlns="" id="{CD0E3ECF-0CDA-477B-80E2-D66BB9B83C39}"/>
              </a:ext>
            </a:extLst>
          </p:cNvPr>
          <p:cNvSpPr>
            <a:spLocks noChangeShapeType="1"/>
          </p:cNvSpPr>
          <p:nvPr/>
        </p:nvSpPr>
        <p:spPr bwMode="auto">
          <a:xfrm>
            <a:off x="2514600" y="2819400"/>
            <a:ext cx="121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20" name="Text Box 24">
            <a:extLst>
              <a:ext uri="{FF2B5EF4-FFF2-40B4-BE49-F238E27FC236}">
                <a16:creationId xmlns:a16="http://schemas.microsoft.com/office/drawing/2014/main" xmlns="" id="{9A1B0A46-D119-4915-A5A1-6F588A266629}"/>
              </a:ext>
            </a:extLst>
          </p:cNvPr>
          <p:cNvSpPr txBox="1">
            <a:spLocks noChangeArrowheads="1"/>
          </p:cNvSpPr>
          <p:nvPr/>
        </p:nvSpPr>
        <p:spPr bwMode="auto">
          <a:xfrm>
            <a:off x="1981200" y="25146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Munkaerő</a:t>
            </a:r>
          </a:p>
        </p:txBody>
      </p:sp>
      <p:sp>
        <p:nvSpPr>
          <p:cNvPr id="55321" name="Text Box 25">
            <a:extLst>
              <a:ext uri="{FF2B5EF4-FFF2-40B4-BE49-F238E27FC236}">
                <a16:creationId xmlns:a16="http://schemas.microsoft.com/office/drawing/2014/main" xmlns="" id="{082805F5-1A5E-49C7-809C-FCD205F035A0}"/>
              </a:ext>
            </a:extLst>
          </p:cNvPr>
          <p:cNvSpPr txBox="1">
            <a:spLocks noChangeArrowheads="1"/>
          </p:cNvSpPr>
          <p:nvPr/>
        </p:nvSpPr>
        <p:spPr bwMode="auto">
          <a:xfrm>
            <a:off x="2209800" y="27432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a:t>
            </a:r>
          </a:p>
        </p:txBody>
      </p:sp>
      <p:sp>
        <p:nvSpPr>
          <p:cNvPr id="55322" name="Line 26">
            <a:extLst>
              <a:ext uri="{FF2B5EF4-FFF2-40B4-BE49-F238E27FC236}">
                <a16:creationId xmlns:a16="http://schemas.microsoft.com/office/drawing/2014/main" xmlns="" id="{6E3B3463-C792-48D5-89DE-B11C0AFBB2BD}"/>
              </a:ext>
            </a:extLst>
          </p:cNvPr>
          <p:cNvSpPr>
            <a:spLocks noChangeShapeType="1"/>
          </p:cNvSpPr>
          <p:nvPr/>
        </p:nvSpPr>
        <p:spPr bwMode="auto">
          <a:xfrm>
            <a:off x="1524000" y="2286000"/>
            <a:ext cx="2209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23" name="Line 27">
            <a:extLst>
              <a:ext uri="{FF2B5EF4-FFF2-40B4-BE49-F238E27FC236}">
                <a16:creationId xmlns:a16="http://schemas.microsoft.com/office/drawing/2014/main" xmlns="" id="{23EE1445-2B48-41B4-AE83-5E93845E51DE}"/>
              </a:ext>
            </a:extLst>
          </p:cNvPr>
          <p:cNvSpPr>
            <a:spLocks noChangeShapeType="1"/>
          </p:cNvSpPr>
          <p:nvPr/>
        </p:nvSpPr>
        <p:spPr bwMode="auto">
          <a:xfrm>
            <a:off x="2133600" y="1524000"/>
            <a:ext cx="1676400" cy="1143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24" name="Text Box 28">
            <a:extLst>
              <a:ext uri="{FF2B5EF4-FFF2-40B4-BE49-F238E27FC236}">
                <a16:creationId xmlns:a16="http://schemas.microsoft.com/office/drawing/2014/main" xmlns="" id="{B1C426A9-F0FF-4698-82AF-48AB6815F3FB}"/>
              </a:ext>
            </a:extLst>
          </p:cNvPr>
          <p:cNvSpPr txBox="1">
            <a:spLocks noChangeArrowheads="1"/>
          </p:cNvSpPr>
          <p:nvPr/>
        </p:nvSpPr>
        <p:spPr bwMode="auto">
          <a:xfrm>
            <a:off x="838200" y="22860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a:t>
            </a:r>
          </a:p>
        </p:txBody>
      </p:sp>
      <p:sp>
        <p:nvSpPr>
          <p:cNvPr id="55325" name="Text Box 29">
            <a:extLst>
              <a:ext uri="{FF2B5EF4-FFF2-40B4-BE49-F238E27FC236}">
                <a16:creationId xmlns:a16="http://schemas.microsoft.com/office/drawing/2014/main" xmlns="" id="{C29DD149-34D9-46A3-8148-A0D27E31A258}"/>
              </a:ext>
            </a:extLst>
          </p:cNvPr>
          <p:cNvSpPr txBox="1">
            <a:spLocks noChangeArrowheads="1"/>
          </p:cNvSpPr>
          <p:nvPr/>
        </p:nvSpPr>
        <p:spPr bwMode="auto">
          <a:xfrm>
            <a:off x="1600200" y="1371600"/>
            <a:ext cx="533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p>
        </p:txBody>
      </p:sp>
      <p:sp>
        <p:nvSpPr>
          <p:cNvPr id="55326" name="Text Box 30">
            <a:extLst>
              <a:ext uri="{FF2B5EF4-FFF2-40B4-BE49-F238E27FC236}">
                <a16:creationId xmlns:a16="http://schemas.microsoft.com/office/drawing/2014/main" xmlns="" id="{976D1081-7323-489B-A7D3-538D8CEFB1B3}"/>
              </a:ext>
            </a:extLst>
          </p:cNvPr>
          <p:cNvSpPr txBox="1">
            <a:spLocks noChangeArrowheads="1"/>
          </p:cNvSpPr>
          <p:nvPr/>
        </p:nvSpPr>
        <p:spPr bwMode="auto">
          <a:xfrm>
            <a:off x="971550" y="1981200"/>
            <a:ext cx="1152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Energia</a:t>
            </a:r>
          </a:p>
        </p:txBody>
      </p:sp>
      <p:sp>
        <p:nvSpPr>
          <p:cNvPr id="55327" name="Text Box 31">
            <a:extLst>
              <a:ext uri="{FF2B5EF4-FFF2-40B4-BE49-F238E27FC236}">
                <a16:creationId xmlns:a16="http://schemas.microsoft.com/office/drawing/2014/main" xmlns="" id="{97F9AAF3-4E0C-4EB4-A7B6-14078DAB628A}"/>
              </a:ext>
            </a:extLst>
          </p:cNvPr>
          <p:cNvSpPr txBox="1">
            <a:spLocks noChangeArrowheads="1"/>
          </p:cNvSpPr>
          <p:nvPr/>
        </p:nvSpPr>
        <p:spPr bwMode="auto">
          <a:xfrm>
            <a:off x="1828800" y="1219200"/>
            <a:ext cx="1371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Nyersanyagok</a:t>
            </a:r>
          </a:p>
        </p:txBody>
      </p:sp>
      <p:sp>
        <p:nvSpPr>
          <p:cNvPr id="55328" name="Text Box 32">
            <a:extLst>
              <a:ext uri="{FF2B5EF4-FFF2-40B4-BE49-F238E27FC236}">
                <a16:creationId xmlns:a16="http://schemas.microsoft.com/office/drawing/2014/main" xmlns="" id="{80EF3D0B-73EB-4262-9D8A-F3831770835B}"/>
              </a:ext>
            </a:extLst>
          </p:cNvPr>
          <p:cNvSpPr txBox="1">
            <a:spLocks noChangeArrowheads="1"/>
          </p:cNvSpPr>
          <p:nvPr/>
        </p:nvSpPr>
        <p:spPr bwMode="auto">
          <a:xfrm>
            <a:off x="539750" y="6021388"/>
            <a:ext cx="3671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1" u="none" strike="noStrike" kern="1200" cap="none" spc="0" normalizeH="0" baseline="0" noProof="0">
                <a:ln>
                  <a:noFill/>
                </a:ln>
                <a:solidFill>
                  <a:srgbClr val="333399"/>
                </a:solidFill>
                <a:effectLst>
                  <a:outerShdw blurRad="38100" dist="38100" dir="2700000" algn="tl">
                    <a:srgbClr val="C0C0C0"/>
                  </a:outerShdw>
                </a:effectLst>
                <a:uLnTx/>
                <a:uFillTx/>
                <a:latin typeface="Arial" panose="020B0604020202020204" pitchFamily="34" charset="0"/>
                <a:ea typeface="+mn-ea"/>
                <a:cs typeface="+mn-cs"/>
              </a:rPr>
              <a:t>Kerekes S. </a:t>
            </a:r>
          </a:p>
        </p:txBody>
      </p:sp>
      <p:sp>
        <p:nvSpPr>
          <p:cNvPr id="55329" name="Line 33">
            <a:extLst>
              <a:ext uri="{FF2B5EF4-FFF2-40B4-BE49-F238E27FC236}">
                <a16:creationId xmlns:a16="http://schemas.microsoft.com/office/drawing/2014/main" xmlns="" id="{B4C2A7D8-8AF3-4704-B387-4C4AD8CB532B}"/>
              </a:ext>
            </a:extLst>
          </p:cNvPr>
          <p:cNvSpPr>
            <a:spLocks noChangeShapeType="1"/>
          </p:cNvSpPr>
          <p:nvPr/>
        </p:nvSpPr>
        <p:spPr bwMode="auto">
          <a:xfrm flipH="1" flipV="1">
            <a:off x="6877050" y="5300663"/>
            <a:ext cx="719138" cy="7921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30" name="Text Box 34">
            <a:extLst>
              <a:ext uri="{FF2B5EF4-FFF2-40B4-BE49-F238E27FC236}">
                <a16:creationId xmlns:a16="http://schemas.microsoft.com/office/drawing/2014/main" xmlns="" id="{F019F350-8E5A-44A8-AF20-F74E9142693C}"/>
              </a:ext>
            </a:extLst>
          </p:cNvPr>
          <p:cNvSpPr txBox="1">
            <a:spLocks noChangeArrowheads="1"/>
          </p:cNvSpPr>
          <p:nvPr/>
        </p:nvSpPr>
        <p:spPr bwMode="auto">
          <a:xfrm>
            <a:off x="6156325" y="6237288"/>
            <a:ext cx="2987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Korlát! Nem növelhető!</a:t>
            </a:r>
          </a:p>
        </p:txBody>
      </p:sp>
      <p:sp>
        <p:nvSpPr>
          <p:cNvPr id="55331" name="Text Box 35">
            <a:extLst>
              <a:ext uri="{FF2B5EF4-FFF2-40B4-BE49-F238E27FC236}">
                <a16:creationId xmlns:a16="http://schemas.microsoft.com/office/drawing/2014/main" xmlns="" id="{426478DC-1046-40A2-BE53-3A7459149ED8}"/>
              </a:ext>
            </a:extLst>
          </p:cNvPr>
          <p:cNvSpPr txBox="1">
            <a:spLocks noChangeArrowheads="1"/>
          </p:cNvSpPr>
          <p:nvPr/>
        </p:nvSpPr>
        <p:spPr bwMode="auto">
          <a:xfrm rot="18481342">
            <a:off x="1074771" y="1931173"/>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decoupling</a:t>
            </a:r>
            <a:endParaRPr kumimoji="0" lang="hu-HU" altLang="hu-HU"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55332" name="Text Box 36">
            <a:extLst>
              <a:ext uri="{FF2B5EF4-FFF2-40B4-BE49-F238E27FC236}">
                <a16:creationId xmlns:a16="http://schemas.microsoft.com/office/drawing/2014/main" xmlns="" id="{247AB614-6264-4409-A7AE-F6E82BB9C0E2}"/>
              </a:ext>
            </a:extLst>
          </p:cNvPr>
          <p:cNvSpPr txBox="1">
            <a:spLocks noChangeArrowheads="1"/>
          </p:cNvSpPr>
          <p:nvPr/>
        </p:nvSpPr>
        <p:spPr bwMode="auto">
          <a:xfrm rot="18331502">
            <a:off x="5864310" y="3165917"/>
            <a:ext cx="255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decoupling</a:t>
            </a:r>
            <a:endParaRPr kumimoji="0" lang="hu-HU" altLang="hu-HU"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55333" name="Line 37">
            <a:extLst>
              <a:ext uri="{FF2B5EF4-FFF2-40B4-BE49-F238E27FC236}">
                <a16:creationId xmlns:a16="http://schemas.microsoft.com/office/drawing/2014/main" xmlns="" id="{9FF2AC08-E1A3-49A1-8F02-210D276E0007}"/>
              </a:ext>
            </a:extLst>
          </p:cNvPr>
          <p:cNvSpPr>
            <a:spLocks noChangeShapeType="1"/>
          </p:cNvSpPr>
          <p:nvPr/>
        </p:nvSpPr>
        <p:spPr bwMode="auto">
          <a:xfrm>
            <a:off x="323850" y="6237288"/>
            <a:ext cx="1584325"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34" name="Line 38">
            <a:extLst>
              <a:ext uri="{FF2B5EF4-FFF2-40B4-BE49-F238E27FC236}">
                <a16:creationId xmlns:a16="http://schemas.microsoft.com/office/drawing/2014/main" xmlns="" id="{5B67BE8D-747C-46ED-B976-FD3A2A245724}"/>
              </a:ext>
            </a:extLst>
          </p:cNvPr>
          <p:cNvSpPr>
            <a:spLocks noChangeShapeType="1"/>
          </p:cNvSpPr>
          <p:nvPr/>
        </p:nvSpPr>
        <p:spPr bwMode="auto">
          <a:xfrm>
            <a:off x="6084888" y="6453188"/>
            <a:ext cx="280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35" name="Line 39">
            <a:extLst>
              <a:ext uri="{FF2B5EF4-FFF2-40B4-BE49-F238E27FC236}">
                <a16:creationId xmlns:a16="http://schemas.microsoft.com/office/drawing/2014/main" xmlns="" id="{9B2B6AA2-5B2C-4E38-9CA0-776C0F99266D}"/>
              </a:ext>
            </a:extLst>
          </p:cNvPr>
          <p:cNvSpPr>
            <a:spLocks noChangeShapeType="1"/>
          </p:cNvSpPr>
          <p:nvPr/>
        </p:nvSpPr>
        <p:spPr bwMode="auto">
          <a:xfrm>
            <a:off x="3995738" y="1268413"/>
            <a:ext cx="1223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643772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1F17D360-3D05-4B5E-8772-FB6B4B0FC939}"/>
              </a:ext>
            </a:extLst>
          </p:cNvPr>
          <p:cNvPicPr>
            <a:picLocks noChangeAspect="1"/>
          </p:cNvPicPr>
          <p:nvPr/>
        </p:nvPicPr>
        <p:blipFill>
          <a:blip r:embed="rId2"/>
          <a:stretch>
            <a:fillRect/>
          </a:stretch>
        </p:blipFill>
        <p:spPr>
          <a:xfrm>
            <a:off x="350067" y="262551"/>
            <a:ext cx="8063619" cy="6047714"/>
          </a:xfrm>
          <a:prstGeom prst="rect">
            <a:avLst/>
          </a:prstGeom>
        </p:spPr>
      </p:pic>
    </p:spTree>
    <p:extLst>
      <p:ext uri="{BB962C8B-B14F-4D97-AF65-F5344CB8AC3E}">
        <p14:creationId xmlns:p14="http://schemas.microsoft.com/office/powerpoint/2010/main" val="3505923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18F53362-E095-41C0-A10E-87C94B83EFAE}"/>
              </a:ext>
            </a:extLst>
          </p:cNvPr>
          <p:cNvPicPr>
            <a:picLocks noChangeAspect="1"/>
          </p:cNvPicPr>
          <p:nvPr/>
        </p:nvPicPr>
        <p:blipFill>
          <a:blip r:embed="rId2"/>
          <a:stretch>
            <a:fillRect/>
          </a:stretch>
        </p:blipFill>
        <p:spPr>
          <a:xfrm>
            <a:off x="606582" y="869132"/>
            <a:ext cx="7457039" cy="5592779"/>
          </a:xfrm>
          <a:prstGeom prst="rect">
            <a:avLst/>
          </a:prstGeom>
        </p:spPr>
      </p:pic>
    </p:spTree>
    <p:extLst>
      <p:ext uri="{BB962C8B-B14F-4D97-AF65-F5344CB8AC3E}">
        <p14:creationId xmlns:p14="http://schemas.microsoft.com/office/powerpoint/2010/main" val="517883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5BD9A4FB-0AAC-40F3-8967-B8C9B3756975}"/>
              </a:ext>
            </a:extLst>
          </p:cNvPr>
          <p:cNvPicPr>
            <a:picLocks noChangeAspect="1"/>
          </p:cNvPicPr>
          <p:nvPr/>
        </p:nvPicPr>
        <p:blipFill>
          <a:blip r:embed="rId2"/>
          <a:stretch>
            <a:fillRect/>
          </a:stretch>
        </p:blipFill>
        <p:spPr>
          <a:xfrm>
            <a:off x="241426" y="181069"/>
            <a:ext cx="8570615" cy="6427961"/>
          </a:xfrm>
          <a:prstGeom prst="rect">
            <a:avLst/>
          </a:prstGeom>
        </p:spPr>
      </p:pic>
    </p:spTree>
    <p:extLst>
      <p:ext uri="{BB962C8B-B14F-4D97-AF65-F5344CB8AC3E}">
        <p14:creationId xmlns:p14="http://schemas.microsoft.com/office/powerpoint/2010/main" val="1078783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xmlns="" id="{6D0BEBFE-704E-40CA-AB71-4B09E4700632}"/>
              </a:ext>
            </a:extLst>
          </p:cNvPr>
          <p:cNvSpPr txBox="1">
            <a:spLocks noChangeArrowheads="1"/>
          </p:cNvSpPr>
          <p:nvPr/>
        </p:nvSpPr>
        <p:spPr bwMode="auto">
          <a:xfrm>
            <a:off x="468313" y="1412875"/>
            <a:ext cx="79914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 az internetet egy országnak vennénk, az energiafogyasztásban az ötödik helyet kapná, megelőzve Indiát és Németországot.</a:t>
            </a:r>
          </a:p>
        </p:txBody>
      </p:sp>
      <p:sp>
        <p:nvSpPr>
          <p:cNvPr id="73731" name="Text Box 3">
            <a:extLst>
              <a:ext uri="{FF2B5EF4-FFF2-40B4-BE49-F238E27FC236}">
                <a16:creationId xmlns:a16="http://schemas.microsoft.com/office/drawing/2014/main" xmlns="" id="{E750DD3E-F835-4573-8FCA-F4F359A80A35}"/>
              </a:ext>
            </a:extLst>
          </p:cNvPr>
          <p:cNvSpPr txBox="1">
            <a:spLocks noChangeArrowheads="1"/>
          </p:cNvSpPr>
          <p:nvPr/>
        </p:nvSpPr>
        <p:spPr bwMode="auto">
          <a:xfrm>
            <a:off x="827088" y="6230938"/>
            <a:ext cx="7993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http://www.electronicsilentspring.com/real-amount-energy-power-internet/</a:t>
            </a:r>
          </a:p>
        </p:txBody>
      </p:sp>
      <p:sp>
        <p:nvSpPr>
          <p:cNvPr id="73732" name="Text Box 4">
            <a:extLst>
              <a:ext uri="{FF2B5EF4-FFF2-40B4-BE49-F238E27FC236}">
                <a16:creationId xmlns:a16="http://schemas.microsoft.com/office/drawing/2014/main" xmlns="" id="{88518B14-D24A-4FE9-8AE5-28E089FED2ED}"/>
              </a:ext>
            </a:extLst>
          </p:cNvPr>
          <p:cNvSpPr txBox="1">
            <a:spLocks noChangeArrowheads="1"/>
          </p:cNvSpPr>
          <p:nvPr/>
        </p:nvSpPr>
        <p:spPr bwMode="auto">
          <a:xfrm>
            <a:off x="684213" y="4005263"/>
            <a:ext cx="79914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2010-ben nyilvántartott 60 millió szerver évente összesen c. 210 milliárd kilowattórát használ.</a:t>
            </a:r>
          </a:p>
        </p:txBody>
      </p:sp>
    </p:spTree>
    <p:extLst>
      <p:ext uri="{BB962C8B-B14F-4D97-AF65-F5344CB8AC3E}">
        <p14:creationId xmlns:p14="http://schemas.microsoft.com/office/powerpoint/2010/main" val="2256027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4DF7E5E9-17CF-4E38-AF49-7A893E1D217A}"/>
              </a:ext>
            </a:extLst>
          </p:cNvPr>
          <p:cNvPicPr>
            <a:picLocks noChangeAspect="1"/>
          </p:cNvPicPr>
          <p:nvPr/>
        </p:nvPicPr>
        <p:blipFill>
          <a:blip r:embed="rId2"/>
          <a:stretch>
            <a:fillRect/>
          </a:stretch>
        </p:blipFill>
        <p:spPr>
          <a:xfrm>
            <a:off x="129724" y="704335"/>
            <a:ext cx="8777300" cy="5782961"/>
          </a:xfrm>
          <a:prstGeom prst="rect">
            <a:avLst/>
          </a:prstGeom>
        </p:spPr>
      </p:pic>
    </p:spTree>
    <p:extLst>
      <p:ext uri="{BB962C8B-B14F-4D97-AF65-F5344CB8AC3E}">
        <p14:creationId xmlns:p14="http://schemas.microsoft.com/office/powerpoint/2010/main" val="4135317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xmlns="" id="{A80EEAFD-49E5-431D-AFC8-FA5B8C437E60}"/>
              </a:ext>
            </a:extLst>
          </p:cNvPr>
          <p:cNvSpPr>
            <a:spLocks noGrp="1" noChangeArrowheads="1"/>
          </p:cNvSpPr>
          <p:nvPr>
            <p:ph type="title"/>
          </p:nvPr>
        </p:nvSpPr>
        <p:spPr>
          <a:xfrm>
            <a:off x="0" y="1062038"/>
            <a:ext cx="9144000" cy="1143000"/>
          </a:xfrm>
        </p:spPr>
        <p:txBody>
          <a:bodyPr/>
          <a:lstStyle/>
          <a:p>
            <a:r>
              <a:rPr lang="hu-HU" altLang="hu-HU" sz="2800" b="1"/>
              <a:t>Radical dematerialization and degrowth</a:t>
            </a:r>
            <a:br>
              <a:rPr lang="hu-HU" altLang="hu-HU" sz="2800" b="1"/>
            </a:br>
            <a:r>
              <a:rPr lang="hu-HU" altLang="hu-HU" sz="2800"/>
              <a:t>Giorgos Kallis</a:t>
            </a:r>
            <a:br>
              <a:rPr lang="hu-HU" altLang="hu-HU" sz="2800"/>
            </a:br>
            <a:r>
              <a:rPr lang="hu-HU" altLang="hu-HU" sz="2400"/>
              <a:t>Published 1 May 2017.DOI: 10.1098/rsta.2016.0383</a:t>
            </a:r>
            <a:r>
              <a:rPr lang="hu-HU" altLang="hu-HU" sz="4000"/>
              <a:t> </a:t>
            </a:r>
          </a:p>
        </p:txBody>
      </p:sp>
      <p:sp>
        <p:nvSpPr>
          <p:cNvPr id="88067" name="Rectangle 3">
            <a:extLst>
              <a:ext uri="{FF2B5EF4-FFF2-40B4-BE49-F238E27FC236}">
                <a16:creationId xmlns:a16="http://schemas.microsoft.com/office/drawing/2014/main" xmlns="" id="{58B2E461-DF4B-48CE-809C-381C3BE2AD6E}"/>
              </a:ext>
            </a:extLst>
          </p:cNvPr>
          <p:cNvSpPr>
            <a:spLocks noGrp="1" noChangeArrowheads="1"/>
          </p:cNvSpPr>
          <p:nvPr>
            <p:ph type="body" idx="1"/>
          </p:nvPr>
        </p:nvSpPr>
        <p:spPr>
          <a:xfrm>
            <a:off x="457200" y="2359025"/>
            <a:ext cx="8382000" cy="4525963"/>
          </a:xfrm>
        </p:spPr>
        <p:txBody>
          <a:bodyPr/>
          <a:lstStyle/>
          <a:p>
            <a:pPr>
              <a:lnSpc>
                <a:spcPct val="80000"/>
              </a:lnSpc>
              <a:buFontTx/>
              <a:buNone/>
            </a:pPr>
            <a:r>
              <a:rPr lang="hu-HU" altLang="hu-HU" sz="2800" b="1" dirty="0" err="1"/>
              <a:t>Abstract</a:t>
            </a:r>
            <a:endParaRPr lang="hu-HU" altLang="hu-HU" sz="2800" b="1" dirty="0"/>
          </a:p>
          <a:p>
            <a:pPr>
              <a:lnSpc>
                <a:spcPct val="80000"/>
              </a:lnSpc>
              <a:buFontTx/>
              <a:buNone/>
            </a:pPr>
            <a:r>
              <a:rPr lang="hu-HU" altLang="hu-HU" sz="2400" dirty="0"/>
              <a:t>     The </a:t>
            </a:r>
            <a:r>
              <a:rPr lang="hu-HU" altLang="hu-HU" sz="2400" dirty="0" err="1"/>
              <a:t>emission</a:t>
            </a:r>
            <a:r>
              <a:rPr lang="hu-HU" altLang="hu-HU" sz="2400" dirty="0"/>
              <a:t> </a:t>
            </a:r>
            <a:r>
              <a:rPr lang="hu-HU" altLang="hu-HU" sz="2400" dirty="0" err="1"/>
              <a:t>targets</a:t>
            </a:r>
            <a:r>
              <a:rPr lang="hu-HU" altLang="hu-HU" sz="2400" dirty="0"/>
              <a:t> </a:t>
            </a:r>
            <a:r>
              <a:rPr lang="hu-HU" altLang="hu-HU" sz="2400" dirty="0" err="1"/>
              <a:t>agreed</a:t>
            </a:r>
            <a:r>
              <a:rPr lang="hu-HU" altLang="hu-HU" sz="2400" dirty="0"/>
              <a:t> in </a:t>
            </a:r>
            <a:r>
              <a:rPr lang="hu-HU" altLang="hu-HU" sz="2400" dirty="0">
                <a:solidFill>
                  <a:srgbClr val="FF0000"/>
                </a:solidFill>
              </a:rPr>
              <a:t>Paris </a:t>
            </a:r>
            <a:r>
              <a:rPr lang="hu-HU" altLang="hu-HU" sz="2400" dirty="0" err="1">
                <a:solidFill>
                  <a:srgbClr val="FF0000"/>
                </a:solidFill>
              </a:rPr>
              <a:t>require</a:t>
            </a:r>
            <a:r>
              <a:rPr lang="hu-HU" altLang="hu-HU" sz="2400" dirty="0">
                <a:solidFill>
                  <a:srgbClr val="FF0000"/>
                </a:solidFill>
              </a:rPr>
              <a:t> a </a:t>
            </a:r>
            <a:r>
              <a:rPr lang="hu-HU" altLang="hu-HU" sz="2400" dirty="0" err="1">
                <a:solidFill>
                  <a:srgbClr val="FF0000"/>
                </a:solidFill>
              </a:rPr>
              <a:t>radical</a:t>
            </a:r>
            <a:r>
              <a:rPr lang="hu-HU" altLang="hu-HU" sz="2400" dirty="0">
                <a:solidFill>
                  <a:srgbClr val="FF0000"/>
                </a:solidFill>
              </a:rPr>
              <a:t> </a:t>
            </a:r>
            <a:r>
              <a:rPr lang="hu-HU" altLang="hu-HU" sz="2400" dirty="0" err="1">
                <a:solidFill>
                  <a:srgbClr val="FF0000"/>
                </a:solidFill>
              </a:rPr>
              <a:t>reduction</a:t>
            </a:r>
            <a:r>
              <a:rPr lang="hu-HU" altLang="hu-HU" sz="2400" dirty="0">
                <a:solidFill>
                  <a:srgbClr val="FF0000"/>
                </a:solidFill>
              </a:rPr>
              <a:t> of material </a:t>
            </a:r>
            <a:r>
              <a:rPr lang="hu-HU" altLang="hu-HU" sz="2400" dirty="0" err="1">
                <a:solidFill>
                  <a:srgbClr val="FF0000"/>
                </a:solidFill>
              </a:rPr>
              <a:t>extraction</a:t>
            </a:r>
            <a:r>
              <a:rPr lang="hu-HU" altLang="hu-HU" sz="2400" dirty="0">
                <a:solidFill>
                  <a:srgbClr val="FF0000"/>
                </a:solidFill>
              </a:rPr>
              <a:t>, </a:t>
            </a:r>
            <a:r>
              <a:rPr lang="hu-HU" altLang="hu-HU" sz="2400" dirty="0" err="1">
                <a:solidFill>
                  <a:srgbClr val="FF0000"/>
                </a:solidFill>
              </a:rPr>
              <a:t>use</a:t>
            </a:r>
            <a:r>
              <a:rPr lang="hu-HU" altLang="hu-HU" sz="2400" dirty="0">
                <a:solidFill>
                  <a:srgbClr val="FF0000"/>
                </a:solidFill>
              </a:rPr>
              <a:t> and </a:t>
            </a:r>
            <a:r>
              <a:rPr lang="hu-HU" altLang="hu-HU" sz="2400" dirty="0" err="1">
                <a:solidFill>
                  <a:srgbClr val="FF0000"/>
                </a:solidFill>
              </a:rPr>
              <a:t>disposal</a:t>
            </a:r>
            <a:r>
              <a:rPr lang="hu-HU" altLang="hu-HU" sz="2400" dirty="0"/>
              <a:t>. The </a:t>
            </a:r>
            <a:r>
              <a:rPr lang="hu-HU" altLang="hu-HU" sz="2400" dirty="0" err="1"/>
              <a:t>core</a:t>
            </a:r>
            <a:r>
              <a:rPr lang="hu-HU" altLang="hu-HU" sz="2400" dirty="0"/>
              <a:t> </a:t>
            </a:r>
            <a:r>
              <a:rPr lang="hu-HU" altLang="hu-HU" sz="2400" dirty="0" err="1"/>
              <a:t>claim</a:t>
            </a:r>
            <a:r>
              <a:rPr lang="hu-HU" altLang="hu-HU" sz="2400" dirty="0"/>
              <a:t> of </a:t>
            </a:r>
            <a:r>
              <a:rPr lang="hu-HU" altLang="hu-HU" sz="2400" dirty="0" err="1"/>
              <a:t>this</a:t>
            </a:r>
            <a:r>
              <a:rPr lang="hu-HU" altLang="hu-HU" sz="2400" dirty="0"/>
              <a:t> </a:t>
            </a:r>
            <a:r>
              <a:rPr lang="hu-HU" altLang="hu-HU" sz="2400" dirty="0" err="1"/>
              <a:t>article</a:t>
            </a:r>
            <a:r>
              <a:rPr lang="hu-HU" altLang="hu-HU" sz="2400" dirty="0"/>
              <a:t> is </a:t>
            </a:r>
            <a:r>
              <a:rPr lang="hu-HU" altLang="hu-HU" sz="2400" dirty="0" err="1"/>
              <a:t>that</a:t>
            </a:r>
            <a:r>
              <a:rPr lang="hu-HU" altLang="hu-HU" sz="2400" dirty="0"/>
              <a:t> a </a:t>
            </a:r>
            <a:r>
              <a:rPr lang="hu-HU" altLang="hu-HU" sz="2400" dirty="0" err="1"/>
              <a:t>radical</a:t>
            </a:r>
            <a:r>
              <a:rPr lang="hu-HU" altLang="hu-HU" sz="2400" dirty="0"/>
              <a:t> </a:t>
            </a:r>
            <a:r>
              <a:rPr lang="hu-HU" altLang="hu-HU" sz="2400" dirty="0" err="1"/>
              <a:t>dematerialization</a:t>
            </a:r>
            <a:r>
              <a:rPr lang="hu-HU" altLang="hu-HU" sz="2400" dirty="0"/>
              <a:t> </a:t>
            </a:r>
            <a:r>
              <a:rPr lang="hu-HU" altLang="hu-HU" sz="2400" dirty="0" err="1"/>
              <a:t>can</a:t>
            </a:r>
            <a:r>
              <a:rPr lang="hu-HU" altLang="hu-HU" sz="2400" dirty="0"/>
              <a:t> </a:t>
            </a:r>
            <a:r>
              <a:rPr lang="hu-HU" altLang="hu-HU" sz="2400" dirty="0" err="1"/>
              <a:t>only</a:t>
            </a:r>
            <a:r>
              <a:rPr lang="hu-HU" altLang="hu-HU" sz="2400" dirty="0"/>
              <a:t> be part and </a:t>
            </a:r>
            <a:r>
              <a:rPr lang="hu-HU" altLang="hu-HU" sz="2400" dirty="0" err="1"/>
              <a:t>parcel</a:t>
            </a:r>
            <a:r>
              <a:rPr lang="hu-HU" altLang="hu-HU" sz="2400" dirty="0"/>
              <a:t> of </a:t>
            </a:r>
            <a:r>
              <a:rPr lang="hu-HU" altLang="hu-HU" sz="2400" dirty="0" err="1"/>
              <a:t>degrowth</a:t>
            </a:r>
            <a:r>
              <a:rPr lang="hu-HU" altLang="hu-HU" sz="2400" dirty="0"/>
              <a:t>. </a:t>
            </a:r>
            <a:r>
              <a:rPr lang="hu-HU" altLang="hu-HU" sz="2400" dirty="0" err="1"/>
              <a:t>Given</a:t>
            </a:r>
            <a:r>
              <a:rPr lang="hu-HU" altLang="hu-HU" sz="2400" dirty="0"/>
              <a:t> </a:t>
            </a:r>
            <a:r>
              <a:rPr lang="hu-HU" altLang="hu-HU" sz="2400" dirty="0" err="1"/>
              <a:t>that</a:t>
            </a:r>
            <a:r>
              <a:rPr lang="hu-HU" altLang="hu-HU" sz="2400" dirty="0"/>
              <a:t> </a:t>
            </a:r>
            <a:r>
              <a:rPr lang="hu-HU" altLang="hu-HU" sz="2400" dirty="0" err="1">
                <a:solidFill>
                  <a:srgbClr val="FF0000"/>
                </a:solidFill>
              </a:rPr>
              <a:t>capitalist</a:t>
            </a:r>
            <a:r>
              <a:rPr lang="hu-HU" altLang="hu-HU" sz="2400" dirty="0">
                <a:solidFill>
                  <a:srgbClr val="FF0000"/>
                </a:solidFill>
              </a:rPr>
              <a:t> </a:t>
            </a:r>
            <a:r>
              <a:rPr lang="hu-HU" altLang="hu-HU" sz="2400" dirty="0" err="1">
                <a:solidFill>
                  <a:srgbClr val="FF0000"/>
                </a:solidFill>
              </a:rPr>
              <a:t>economies</a:t>
            </a:r>
            <a:r>
              <a:rPr lang="hu-HU" altLang="hu-HU" sz="2400" dirty="0">
                <a:solidFill>
                  <a:srgbClr val="FF0000"/>
                </a:solidFill>
              </a:rPr>
              <a:t> </a:t>
            </a:r>
            <a:r>
              <a:rPr lang="hu-HU" altLang="hu-HU" sz="2400" dirty="0" err="1">
                <a:solidFill>
                  <a:srgbClr val="FF0000"/>
                </a:solidFill>
              </a:rPr>
              <a:t>are</a:t>
            </a:r>
            <a:r>
              <a:rPr lang="hu-HU" altLang="hu-HU" sz="2400" dirty="0">
                <a:solidFill>
                  <a:srgbClr val="FF0000"/>
                </a:solidFill>
              </a:rPr>
              <a:t> </a:t>
            </a:r>
            <a:r>
              <a:rPr lang="hu-HU" altLang="hu-HU" sz="2400" dirty="0" err="1">
                <a:solidFill>
                  <a:srgbClr val="FF0000"/>
                </a:solidFill>
              </a:rPr>
              <a:t>designed</a:t>
            </a:r>
            <a:r>
              <a:rPr lang="hu-HU" altLang="hu-HU" sz="2400" dirty="0">
                <a:solidFill>
                  <a:srgbClr val="FF0000"/>
                </a:solidFill>
              </a:rPr>
              <a:t> </a:t>
            </a:r>
            <a:r>
              <a:rPr lang="hu-HU" altLang="hu-HU" sz="2400" dirty="0" err="1">
                <a:solidFill>
                  <a:srgbClr val="FF0000"/>
                </a:solidFill>
              </a:rPr>
              <a:t>to</a:t>
            </a:r>
            <a:r>
              <a:rPr lang="hu-HU" altLang="hu-HU" sz="2400" dirty="0">
                <a:solidFill>
                  <a:srgbClr val="FF0000"/>
                </a:solidFill>
              </a:rPr>
              <a:t> </a:t>
            </a:r>
            <a:r>
              <a:rPr lang="hu-HU" altLang="hu-HU" sz="2400" dirty="0" err="1">
                <a:solidFill>
                  <a:srgbClr val="FF0000"/>
                </a:solidFill>
              </a:rPr>
              <a:t>grow</a:t>
            </a:r>
            <a:r>
              <a:rPr lang="hu-HU" altLang="hu-HU" sz="2400" dirty="0"/>
              <a:t>, </a:t>
            </a:r>
            <a:r>
              <a:rPr lang="hu-HU" altLang="hu-HU" sz="2400" dirty="0" err="1"/>
              <a:t>this</a:t>
            </a:r>
            <a:r>
              <a:rPr lang="hu-HU" altLang="hu-HU" sz="2400" dirty="0"/>
              <a:t> </a:t>
            </a:r>
            <a:r>
              <a:rPr lang="hu-HU" altLang="hu-HU" sz="2400" dirty="0" err="1"/>
              <a:t>raises</a:t>
            </a:r>
            <a:r>
              <a:rPr lang="hu-HU" altLang="hu-HU" sz="2400" dirty="0"/>
              <a:t> </a:t>
            </a:r>
            <a:r>
              <a:rPr lang="hu-HU" altLang="hu-HU" sz="2400" dirty="0" err="1"/>
              <a:t>the</a:t>
            </a:r>
            <a:r>
              <a:rPr lang="hu-HU" altLang="hu-HU" sz="2400" dirty="0"/>
              <a:t> </a:t>
            </a:r>
            <a:r>
              <a:rPr lang="hu-HU" altLang="hu-HU" sz="2400" dirty="0" err="1"/>
              <a:t>question</a:t>
            </a:r>
            <a:r>
              <a:rPr lang="hu-HU" altLang="hu-HU" sz="2400" dirty="0"/>
              <a:t> of </a:t>
            </a:r>
            <a:r>
              <a:rPr lang="hu-HU" altLang="hu-HU" sz="2400" dirty="0" err="1"/>
              <a:t>whether</a:t>
            </a:r>
            <a:r>
              <a:rPr lang="hu-HU" altLang="hu-HU" sz="2400" dirty="0"/>
              <a:t>, and </a:t>
            </a:r>
            <a:r>
              <a:rPr lang="hu-HU" altLang="hu-HU" sz="2400" dirty="0" err="1"/>
              <a:t>under</a:t>
            </a:r>
            <a:r>
              <a:rPr lang="hu-HU" altLang="hu-HU" sz="2400" dirty="0"/>
              <a:t> </a:t>
            </a:r>
            <a:r>
              <a:rPr lang="hu-HU" altLang="hu-HU" sz="2400" dirty="0" err="1"/>
              <a:t>what</a:t>
            </a:r>
            <a:r>
              <a:rPr lang="hu-HU" altLang="hu-HU" sz="2400" dirty="0"/>
              <a:t> </a:t>
            </a:r>
            <a:r>
              <a:rPr lang="hu-HU" altLang="hu-HU" sz="2400" dirty="0" err="1"/>
              <a:t>circumstances</a:t>
            </a:r>
            <a:r>
              <a:rPr lang="hu-HU" altLang="hu-HU" sz="2400" dirty="0"/>
              <a:t>, </a:t>
            </a:r>
            <a:r>
              <a:rPr lang="hu-HU" altLang="hu-HU" sz="2400" dirty="0" err="1"/>
              <a:t>the</a:t>
            </a:r>
            <a:r>
              <a:rPr lang="hu-HU" altLang="hu-HU" sz="2400" dirty="0"/>
              <a:t> </a:t>
            </a:r>
            <a:r>
              <a:rPr lang="hu-HU" altLang="hu-HU" sz="2400" dirty="0" err="1"/>
              <a:t>inevitable</a:t>
            </a:r>
            <a:r>
              <a:rPr lang="hu-HU" altLang="hu-HU" sz="2400" dirty="0"/>
              <a:t> ‘</a:t>
            </a:r>
            <a:r>
              <a:rPr lang="hu-HU" altLang="hu-HU" sz="2400" dirty="0" err="1"/>
              <a:t>degrowth</a:t>
            </a:r>
            <a:r>
              <a:rPr lang="hu-HU" altLang="hu-HU" sz="2400" dirty="0"/>
              <a:t>’ </a:t>
            </a:r>
            <a:r>
              <a:rPr lang="hu-HU" altLang="hu-HU" sz="2400" dirty="0" err="1"/>
              <a:t>can</a:t>
            </a:r>
            <a:r>
              <a:rPr lang="hu-HU" altLang="hu-HU" sz="2400" dirty="0"/>
              <a:t> </a:t>
            </a:r>
            <a:r>
              <a:rPr lang="hu-HU" altLang="hu-HU" sz="2400" dirty="0" err="1"/>
              <a:t>become</a:t>
            </a:r>
            <a:r>
              <a:rPr lang="hu-HU" altLang="hu-HU" sz="2400" dirty="0"/>
              <a:t> </a:t>
            </a:r>
            <a:r>
              <a:rPr lang="hu-HU" altLang="hu-HU" sz="2400" dirty="0" err="1"/>
              <a:t>socially</a:t>
            </a:r>
            <a:r>
              <a:rPr lang="hu-HU" altLang="hu-HU" sz="2400" dirty="0"/>
              <a:t> </a:t>
            </a:r>
            <a:r>
              <a:rPr lang="hu-HU" altLang="hu-HU" sz="2400" dirty="0" err="1"/>
              <a:t>sustainable</a:t>
            </a:r>
            <a:r>
              <a:rPr lang="hu-HU" altLang="hu-HU" sz="2400" dirty="0"/>
              <a:t>. </a:t>
            </a:r>
            <a:r>
              <a:rPr lang="hu-HU" altLang="hu-HU" sz="2400" dirty="0" err="1"/>
              <a:t>Three</a:t>
            </a:r>
            <a:r>
              <a:rPr lang="hu-HU" altLang="hu-HU" sz="2400" dirty="0"/>
              <a:t> </a:t>
            </a:r>
            <a:r>
              <a:rPr lang="hu-HU" altLang="hu-HU" sz="2400" dirty="0" err="1"/>
              <a:t>economic</a:t>
            </a:r>
            <a:r>
              <a:rPr lang="hu-HU" altLang="hu-HU" sz="2400" dirty="0"/>
              <a:t> </a:t>
            </a:r>
            <a:r>
              <a:rPr lang="hu-HU" altLang="hu-HU" sz="2400" dirty="0" err="1"/>
              <a:t>policies</a:t>
            </a:r>
            <a:r>
              <a:rPr lang="hu-HU" altLang="hu-HU" sz="2400" dirty="0"/>
              <a:t> </a:t>
            </a:r>
            <a:r>
              <a:rPr lang="hu-HU" altLang="hu-HU" sz="2400" dirty="0" err="1"/>
              <a:t>are</a:t>
            </a:r>
            <a:r>
              <a:rPr lang="hu-HU" altLang="hu-HU" sz="2400" dirty="0"/>
              <a:t> </a:t>
            </a:r>
            <a:r>
              <a:rPr lang="hu-HU" altLang="hu-HU" sz="2400" dirty="0" err="1"/>
              <a:t>discussed</a:t>
            </a:r>
            <a:r>
              <a:rPr lang="hu-HU" altLang="hu-HU" sz="2400" dirty="0"/>
              <a:t> in </a:t>
            </a:r>
            <a:r>
              <a:rPr lang="hu-HU" altLang="hu-HU" sz="2400" dirty="0" err="1"/>
              <a:t>this</a:t>
            </a:r>
            <a:r>
              <a:rPr lang="hu-HU" altLang="hu-HU" sz="2400" dirty="0"/>
              <a:t> </a:t>
            </a:r>
            <a:r>
              <a:rPr lang="hu-HU" altLang="hu-HU" sz="2400" dirty="0" err="1"/>
              <a:t>direction</a:t>
            </a:r>
            <a:r>
              <a:rPr lang="hu-HU" altLang="hu-HU" sz="2400" dirty="0"/>
              <a:t>: </a:t>
            </a:r>
            <a:r>
              <a:rPr lang="hu-HU" altLang="hu-HU" sz="2400" dirty="0" err="1"/>
              <a:t>work-sharing</a:t>
            </a:r>
            <a:r>
              <a:rPr lang="hu-HU" altLang="hu-HU" sz="2400" dirty="0"/>
              <a:t>, </a:t>
            </a:r>
            <a:r>
              <a:rPr lang="hu-HU" altLang="hu-HU" sz="2400" dirty="0" err="1"/>
              <a:t>green</a:t>
            </a:r>
            <a:r>
              <a:rPr lang="hu-HU" altLang="hu-HU" sz="2400" dirty="0"/>
              <a:t> </a:t>
            </a:r>
            <a:r>
              <a:rPr lang="hu-HU" altLang="hu-HU" sz="2400" dirty="0" err="1"/>
              <a:t>taxes</a:t>
            </a:r>
            <a:r>
              <a:rPr lang="hu-HU" altLang="hu-HU" sz="2400" dirty="0"/>
              <a:t> and </a:t>
            </a:r>
            <a:r>
              <a:rPr lang="hu-HU" altLang="hu-HU" sz="2400" dirty="0" err="1"/>
              <a:t>public</a:t>
            </a:r>
            <a:r>
              <a:rPr lang="hu-HU" altLang="hu-HU" sz="2400" dirty="0"/>
              <a:t> </a:t>
            </a:r>
            <a:r>
              <a:rPr lang="hu-HU" altLang="hu-HU" sz="2400" dirty="0" err="1"/>
              <a:t>money</a:t>
            </a:r>
            <a:r>
              <a:rPr lang="hu-HU" altLang="hu-HU" sz="2400" dirty="0"/>
              <a:t>.</a:t>
            </a:r>
          </a:p>
          <a:p>
            <a:pPr>
              <a:lnSpc>
                <a:spcPct val="80000"/>
              </a:lnSpc>
              <a:buFontTx/>
              <a:buNone/>
            </a:pPr>
            <a:endParaRPr lang="hu-HU" altLang="hu-HU" sz="2800" dirty="0"/>
          </a:p>
          <a:p>
            <a:pPr>
              <a:lnSpc>
                <a:spcPct val="80000"/>
              </a:lnSpc>
              <a:buFontTx/>
              <a:buNone/>
            </a:pPr>
            <a:r>
              <a:rPr lang="hu-HU" altLang="hu-HU" sz="2400" dirty="0"/>
              <a:t>   </a:t>
            </a:r>
            <a:r>
              <a:rPr lang="hu-HU" altLang="hu-HU" sz="2400" dirty="0" err="1"/>
              <a:t>This</a:t>
            </a:r>
            <a:r>
              <a:rPr lang="hu-HU" altLang="hu-HU" sz="2400" dirty="0"/>
              <a:t> </a:t>
            </a:r>
            <a:r>
              <a:rPr lang="hu-HU" altLang="hu-HU" sz="2400" dirty="0" err="1"/>
              <a:t>article</a:t>
            </a:r>
            <a:r>
              <a:rPr lang="hu-HU" altLang="hu-HU" sz="2400" dirty="0"/>
              <a:t> is part of </a:t>
            </a:r>
            <a:r>
              <a:rPr lang="hu-HU" altLang="hu-HU" sz="2400" dirty="0" err="1"/>
              <a:t>the</a:t>
            </a:r>
            <a:r>
              <a:rPr lang="hu-HU" altLang="hu-HU" sz="2400" dirty="0"/>
              <a:t> </a:t>
            </a:r>
            <a:r>
              <a:rPr lang="hu-HU" altLang="hu-HU" sz="2400" dirty="0" err="1"/>
              <a:t>themed</a:t>
            </a:r>
            <a:r>
              <a:rPr lang="hu-HU" altLang="hu-HU" sz="2400" dirty="0"/>
              <a:t> </a:t>
            </a:r>
            <a:r>
              <a:rPr lang="hu-HU" altLang="hu-HU" sz="2400" dirty="0" err="1"/>
              <a:t>issue</a:t>
            </a:r>
            <a:r>
              <a:rPr lang="hu-HU" altLang="hu-HU" sz="2400" dirty="0"/>
              <a:t> ‘Material </a:t>
            </a:r>
            <a:r>
              <a:rPr lang="hu-HU" altLang="hu-HU" sz="2400" dirty="0" err="1"/>
              <a:t>demand</a:t>
            </a:r>
            <a:r>
              <a:rPr lang="hu-HU" altLang="hu-HU" sz="2400" dirty="0"/>
              <a:t> </a:t>
            </a:r>
            <a:r>
              <a:rPr lang="hu-HU" altLang="hu-HU" sz="2400" dirty="0" err="1"/>
              <a:t>reduction</a:t>
            </a:r>
            <a:r>
              <a:rPr lang="hu-HU" altLang="hu-HU" sz="2400" dirty="0"/>
              <a:t>’.</a:t>
            </a:r>
          </a:p>
        </p:txBody>
      </p:sp>
      <p:sp>
        <p:nvSpPr>
          <p:cNvPr id="88068" name="Text Box 4">
            <a:extLst>
              <a:ext uri="{FF2B5EF4-FFF2-40B4-BE49-F238E27FC236}">
                <a16:creationId xmlns:a16="http://schemas.microsoft.com/office/drawing/2014/main" xmlns="" id="{0010DCE4-8C51-47B0-88C4-652543A5F06C}"/>
              </a:ext>
            </a:extLst>
          </p:cNvPr>
          <p:cNvSpPr txBox="1">
            <a:spLocks noChangeArrowheads="1"/>
          </p:cNvSpPr>
          <p:nvPr/>
        </p:nvSpPr>
        <p:spPr bwMode="auto">
          <a:xfrm>
            <a:off x="0" y="381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Philosophical Transactions of the Royal Society A:</a:t>
            </a: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383372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2D3C7AA4-BE73-4AAD-A528-64066E919AEC}"/>
              </a:ext>
            </a:extLst>
          </p:cNvPr>
          <p:cNvPicPr>
            <a:picLocks noChangeAspect="1"/>
          </p:cNvPicPr>
          <p:nvPr/>
        </p:nvPicPr>
        <p:blipFill>
          <a:blip r:embed="rId2"/>
          <a:stretch>
            <a:fillRect/>
          </a:stretch>
        </p:blipFill>
        <p:spPr>
          <a:xfrm rot="1236381">
            <a:off x="581025" y="2416968"/>
            <a:ext cx="5230545" cy="3922909"/>
          </a:xfrm>
          <a:prstGeom prst="rect">
            <a:avLst/>
          </a:prstGeom>
        </p:spPr>
      </p:pic>
      <p:cxnSp>
        <p:nvCxnSpPr>
          <p:cNvPr id="5" name="Egyenes összekötő 4">
            <a:extLst>
              <a:ext uri="{FF2B5EF4-FFF2-40B4-BE49-F238E27FC236}">
                <a16:creationId xmlns:a16="http://schemas.microsoft.com/office/drawing/2014/main" xmlns="" id="{604E7487-F5CC-46FA-8BEF-657D505D03CD}"/>
              </a:ext>
            </a:extLst>
          </p:cNvPr>
          <p:cNvCxnSpPr/>
          <p:nvPr/>
        </p:nvCxnSpPr>
        <p:spPr>
          <a:xfrm>
            <a:off x="2647950" y="1171575"/>
            <a:ext cx="590550" cy="55340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Egyenes összekötő 6">
            <a:extLst>
              <a:ext uri="{FF2B5EF4-FFF2-40B4-BE49-F238E27FC236}">
                <a16:creationId xmlns:a16="http://schemas.microsoft.com/office/drawing/2014/main" xmlns="" id="{DA8DF992-A137-46CD-806D-9BEEFD19EABF}"/>
              </a:ext>
            </a:extLst>
          </p:cNvPr>
          <p:cNvCxnSpPr/>
          <p:nvPr/>
        </p:nvCxnSpPr>
        <p:spPr>
          <a:xfrm flipH="1">
            <a:off x="209550" y="2686050"/>
            <a:ext cx="6125022" cy="27622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Szövegdoboz 7">
            <a:extLst>
              <a:ext uri="{FF2B5EF4-FFF2-40B4-BE49-F238E27FC236}">
                <a16:creationId xmlns:a16="http://schemas.microsoft.com/office/drawing/2014/main" xmlns="" id="{F29C9550-EC37-4BA8-8073-4D0CF54037ED}"/>
              </a:ext>
            </a:extLst>
          </p:cNvPr>
          <p:cNvSpPr txBox="1"/>
          <p:nvPr/>
        </p:nvSpPr>
        <p:spPr>
          <a:xfrm>
            <a:off x="3676650" y="695325"/>
            <a:ext cx="5191125" cy="830997"/>
          </a:xfrm>
          <a:prstGeom prst="rect">
            <a:avLst/>
          </a:prstGeom>
          <a:noFill/>
        </p:spPr>
        <p:txBody>
          <a:bodyPr wrap="square" rtlCol="0">
            <a:spAutoFit/>
          </a:bodyPr>
          <a:lstStyle/>
          <a:p>
            <a:r>
              <a:rPr lang="hu-HU" sz="4800" dirty="0"/>
              <a:t>Akcióban a világ!?</a:t>
            </a:r>
          </a:p>
        </p:txBody>
      </p:sp>
      <p:sp>
        <p:nvSpPr>
          <p:cNvPr id="9" name="Szövegdoboz 8">
            <a:extLst>
              <a:ext uri="{FF2B5EF4-FFF2-40B4-BE49-F238E27FC236}">
                <a16:creationId xmlns:a16="http://schemas.microsoft.com/office/drawing/2014/main" xmlns="" id="{ECE2F974-6B82-4FE0-8942-70B7381CDAB7}"/>
              </a:ext>
            </a:extLst>
          </p:cNvPr>
          <p:cNvSpPr txBox="1"/>
          <p:nvPr/>
        </p:nvSpPr>
        <p:spPr>
          <a:xfrm>
            <a:off x="6562725" y="3476625"/>
            <a:ext cx="1847850" cy="646331"/>
          </a:xfrm>
          <a:prstGeom prst="rect">
            <a:avLst/>
          </a:prstGeom>
          <a:noFill/>
        </p:spPr>
        <p:txBody>
          <a:bodyPr wrap="square" rtlCol="0">
            <a:spAutoFit/>
          </a:bodyPr>
          <a:lstStyle/>
          <a:p>
            <a:r>
              <a:rPr lang="hu-HU" sz="3600" dirty="0">
                <a:solidFill>
                  <a:schemeClr val="accent6">
                    <a:lumMod val="50000"/>
                  </a:schemeClr>
                </a:solidFill>
              </a:rPr>
              <a:t>UN SDG</a:t>
            </a:r>
          </a:p>
        </p:txBody>
      </p:sp>
    </p:spTree>
    <p:extLst>
      <p:ext uri="{BB962C8B-B14F-4D97-AF65-F5344CB8AC3E}">
        <p14:creationId xmlns:p14="http://schemas.microsoft.com/office/powerpoint/2010/main" val="322161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fiafoundation.org/media/46074/global-goals-logo.jpg">
            <a:extLst>
              <a:ext uri="{FF2B5EF4-FFF2-40B4-BE49-F238E27FC236}">
                <a16:creationId xmlns:a16="http://schemas.microsoft.com/office/drawing/2014/main" xmlns="" id="{1241EBD9-8687-47ED-85E5-0B5B5603AE2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2988" y="6350"/>
            <a:ext cx="6985000" cy="6775450"/>
          </a:xfrm>
          <a:prstGeom prst="rect">
            <a:avLst/>
          </a:prstGeom>
          <a:noFill/>
          <a:extLst>
            <a:ext uri="{909E8E84-426E-40DD-AFC4-6F175D3DCCD1}">
              <a14:hiddenFill xmlns:a14="http://schemas.microsoft.com/office/drawing/2010/main">
                <a:solidFill>
                  <a:srgbClr val="FFFFFF"/>
                </a:solidFill>
              </a14:hiddenFill>
            </a:ext>
          </a:extLst>
        </p:spPr>
      </p:pic>
      <p:sp>
        <p:nvSpPr>
          <p:cNvPr id="31749" name="Rectangle 5">
            <a:extLst>
              <a:ext uri="{FF2B5EF4-FFF2-40B4-BE49-F238E27FC236}">
                <a16:creationId xmlns:a16="http://schemas.microsoft.com/office/drawing/2014/main" xmlns="" id="{53BC31FA-3AB2-42EE-8291-A492E3CD1D10}"/>
              </a:ext>
            </a:extLst>
          </p:cNvPr>
          <p:cNvSpPr>
            <a:spLocks noChangeArrowheads="1"/>
          </p:cNvSpPr>
          <p:nvPr/>
        </p:nvSpPr>
        <p:spPr bwMode="auto">
          <a:xfrm>
            <a:off x="3419475" y="2492375"/>
            <a:ext cx="2232025" cy="2016125"/>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50" name="Line 6">
            <a:extLst>
              <a:ext uri="{FF2B5EF4-FFF2-40B4-BE49-F238E27FC236}">
                <a16:creationId xmlns:a16="http://schemas.microsoft.com/office/drawing/2014/main" xmlns="" id="{9C07F89C-EFB6-4DBE-A30C-0564461F3718}"/>
              </a:ext>
            </a:extLst>
          </p:cNvPr>
          <p:cNvSpPr>
            <a:spLocks noChangeShapeType="1"/>
          </p:cNvSpPr>
          <p:nvPr/>
        </p:nvSpPr>
        <p:spPr bwMode="auto">
          <a:xfrm flipV="1">
            <a:off x="5651500" y="2133600"/>
            <a:ext cx="360363" cy="3587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51" name="Line 7">
            <a:extLst>
              <a:ext uri="{FF2B5EF4-FFF2-40B4-BE49-F238E27FC236}">
                <a16:creationId xmlns:a16="http://schemas.microsoft.com/office/drawing/2014/main" xmlns="" id="{02AA7CF2-565D-4080-B8FA-1BC2CE02C413}"/>
              </a:ext>
            </a:extLst>
          </p:cNvPr>
          <p:cNvSpPr>
            <a:spLocks noChangeShapeType="1"/>
          </p:cNvSpPr>
          <p:nvPr/>
        </p:nvSpPr>
        <p:spPr bwMode="auto">
          <a:xfrm flipH="1" flipV="1">
            <a:off x="2987675" y="2133600"/>
            <a:ext cx="431800" cy="3587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52" name="Line 8">
            <a:extLst>
              <a:ext uri="{FF2B5EF4-FFF2-40B4-BE49-F238E27FC236}">
                <a16:creationId xmlns:a16="http://schemas.microsoft.com/office/drawing/2014/main" xmlns="" id="{1C0BEFAF-E160-47D9-AF9A-BA5C631C846D}"/>
              </a:ext>
            </a:extLst>
          </p:cNvPr>
          <p:cNvSpPr>
            <a:spLocks noChangeShapeType="1"/>
          </p:cNvSpPr>
          <p:nvPr/>
        </p:nvSpPr>
        <p:spPr bwMode="auto">
          <a:xfrm flipH="1">
            <a:off x="3132138" y="4508500"/>
            <a:ext cx="287337" cy="36036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53" name="Line 9">
            <a:extLst>
              <a:ext uri="{FF2B5EF4-FFF2-40B4-BE49-F238E27FC236}">
                <a16:creationId xmlns:a16="http://schemas.microsoft.com/office/drawing/2014/main" xmlns="" id="{0C464F75-8C75-4B09-B53C-EFFB9E68BE14}"/>
              </a:ext>
            </a:extLst>
          </p:cNvPr>
          <p:cNvSpPr>
            <a:spLocks noChangeShapeType="1"/>
          </p:cNvSpPr>
          <p:nvPr/>
        </p:nvSpPr>
        <p:spPr bwMode="auto">
          <a:xfrm>
            <a:off x="5651500" y="4508500"/>
            <a:ext cx="504825" cy="2889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60" name="Rectangle 16">
            <a:extLst>
              <a:ext uri="{FF2B5EF4-FFF2-40B4-BE49-F238E27FC236}">
                <a16:creationId xmlns:a16="http://schemas.microsoft.com/office/drawing/2014/main" xmlns="" id="{205DBBD1-51D5-4C64-B8D6-B78653A0B09C}"/>
              </a:ext>
            </a:extLst>
          </p:cNvPr>
          <p:cNvSpPr>
            <a:spLocks noChangeArrowheads="1"/>
          </p:cNvSpPr>
          <p:nvPr/>
        </p:nvSpPr>
        <p:spPr bwMode="auto">
          <a:xfrm>
            <a:off x="5148263" y="5949950"/>
            <a:ext cx="2447925"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61" name="Line 17">
            <a:extLst>
              <a:ext uri="{FF2B5EF4-FFF2-40B4-BE49-F238E27FC236}">
                <a16:creationId xmlns:a16="http://schemas.microsoft.com/office/drawing/2014/main" xmlns="" id="{35AE5984-9596-49F2-9782-FD99ED9A92D3}"/>
              </a:ext>
            </a:extLst>
          </p:cNvPr>
          <p:cNvSpPr>
            <a:spLocks noChangeShapeType="1"/>
          </p:cNvSpPr>
          <p:nvPr/>
        </p:nvSpPr>
        <p:spPr bwMode="auto">
          <a:xfrm>
            <a:off x="4211638" y="3357563"/>
            <a:ext cx="792162"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762" name="Text Box 18">
            <a:extLst>
              <a:ext uri="{FF2B5EF4-FFF2-40B4-BE49-F238E27FC236}">
                <a16:creationId xmlns:a16="http://schemas.microsoft.com/office/drawing/2014/main" xmlns="" id="{67209739-E153-41F8-93DC-4B3BA97694D0}"/>
              </a:ext>
            </a:extLst>
          </p:cNvPr>
          <p:cNvSpPr txBox="1">
            <a:spLocks noChangeArrowheads="1"/>
          </p:cNvSpPr>
          <p:nvPr/>
        </p:nvSpPr>
        <p:spPr bwMode="auto">
          <a:xfrm>
            <a:off x="323850" y="677863"/>
            <a:ext cx="16557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2015</a:t>
            </a:r>
          </a:p>
        </p:txBody>
      </p:sp>
    </p:spTree>
    <p:extLst>
      <p:ext uri="{BB962C8B-B14F-4D97-AF65-F5344CB8AC3E}">
        <p14:creationId xmlns:p14="http://schemas.microsoft.com/office/powerpoint/2010/main" val="2578481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BB0018E0-F52E-4AFD-A9EB-76F3739E3205}"/>
              </a:ext>
            </a:extLst>
          </p:cNvPr>
          <p:cNvPicPr>
            <a:picLocks noChangeAspect="1"/>
          </p:cNvPicPr>
          <p:nvPr/>
        </p:nvPicPr>
        <p:blipFill>
          <a:blip r:embed="rId2"/>
          <a:stretch>
            <a:fillRect/>
          </a:stretch>
        </p:blipFill>
        <p:spPr>
          <a:xfrm>
            <a:off x="0" y="571500"/>
            <a:ext cx="9144000" cy="5715000"/>
          </a:xfrm>
          <a:prstGeom prst="rect">
            <a:avLst/>
          </a:prstGeom>
        </p:spPr>
      </p:pic>
      <p:sp>
        <p:nvSpPr>
          <p:cNvPr id="3" name="Téglalap 2">
            <a:extLst>
              <a:ext uri="{FF2B5EF4-FFF2-40B4-BE49-F238E27FC236}">
                <a16:creationId xmlns:a16="http://schemas.microsoft.com/office/drawing/2014/main" xmlns="" id="{9BD2D741-D025-4E8B-95A3-2D4D15911C5D}"/>
              </a:ext>
            </a:extLst>
          </p:cNvPr>
          <p:cNvSpPr/>
          <p:nvPr/>
        </p:nvSpPr>
        <p:spPr>
          <a:xfrm>
            <a:off x="2286001" y="1645532"/>
            <a:ext cx="2530444" cy="1015663"/>
          </a:xfrm>
          <a:prstGeom prst="rect">
            <a:avLst/>
          </a:prstGeom>
        </p:spPr>
        <p:txBody>
          <a:bodyPr wrap="square">
            <a:spAutoFit/>
          </a:bodyPr>
          <a:lstStyle/>
          <a:p>
            <a:pPr lvl="0"/>
            <a:r>
              <a:rPr lang="hu-HU" dirty="0">
                <a:solidFill>
                  <a:prstClr val="black"/>
                </a:solidFill>
              </a:rPr>
              <a:t>S</a:t>
            </a:r>
            <a:r>
              <a:rPr lang="hu-HU" sz="2400" b="1" dirty="0">
                <a:solidFill>
                  <a:prstClr val="black"/>
                </a:solidFill>
              </a:rPr>
              <a:t>D</a:t>
            </a:r>
            <a:r>
              <a:rPr lang="hu-HU" dirty="0">
                <a:solidFill>
                  <a:prstClr val="black"/>
                </a:solidFill>
              </a:rPr>
              <a:t>G index 78,0</a:t>
            </a:r>
          </a:p>
          <a:p>
            <a:pPr lvl="0"/>
            <a:r>
              <a:rPr lang="hu-HU" dirty="0">
                <a:solidFill>
                  <a:prstClr val="black"/>
                </a:solidFill>
              </a:rPr>
              <a:t>Hungary: </a:t>
            </a:r>
            <a:r>
              <a:rPr lang="hu-HU" dirty="0" err="1">
                <a:solidFill>
                  <a:prstClr val="black"/>
                </a:solidFill>
              </a:rPr>
              <a:t>ranking</a:t>
            </a:r>
            <a:r>
              <a:rPr lang="hu-HU" dirty="0">
                <a:solidFill>
                  <a:prstClr val="black"/>
                </a:solidFill>
              </a:rPr>
              <a:t> 18/157</a:t>
            </a:r>
          </a:p>
          <a:p>
            <a:pPr lvl="0"/>
            <a:r>
              <a:rPr lang="hu-HU" dirty="0">
                <a:solidFill>
                  <a:srgbClr val="70AD47">
                    <a:lumMod val="75000"/>
                  </a:srgbClr>
                </a:solidFill>
              </a:rPr>
              <a:t>6</a:t>
            </a:r>
            <a:r>
              <a:rPr lang="hu-HU" dirty="0">
                <a:solidFill>
                  <a:prstClr val="black"/>
                </a:solidFill>
              </a:rPr>
              <a:t>                    </a:t>
            </a:r>
            <a:r>
              <a:rPr lang="hu-HU" dirty="0">
                <a:solidFill>
                  <a:srgbClr val="FF0000"/>
                </a:solidFill>
              </a:rPr>
              <a:t>3</a:t>
            </a:r>
            <a:r>
              <a:rPr lang="hu-HU" dirty="0">
                <a:solidFill>
                  <a:prstClr val="black"/>
                </a:solidFill>
              </a:rPr>
              <a:t>       </a:t>
            </a:r>
            <a:r>
              <a:rPr lang="hu-HU" dirty="0">
                <a:solidFill>
                  <a:srgbClr val="FF0000"/>
                </a:solidFill>
              </a:rPr>
              <a:t>9     13</a:t>
            </a:r>
          </a:p>
        </p:txBody>
      </p:sp>
      <p:sp>
        <p:nvSpPr>
          <p:cNvPr id="5" name="Téglalap 4">
            <a:extLst>
              <a:ext uri="{FF2B5EF4-FFF2-40B4-BE49-F238E27FC236}">
                <a16:creationId xmlns:a16="http://schemas.microsoft.com/office/drawing/2014/main" xmlns="" id="{959C8386-33F9-461C-8D82-9CDCA54F1894}"/>
              </a:ext>
            </a:extLst>
          </p:cNvPr>
          <p:cNvSpPr/>
          <p:nvPr/>
        </p:nvSpPr>
        <p:spPr>
          <a:xfrm>
            <a:off x="466725" y="6420296"/>
            <a:ext cx="8820150" cy="276999"/>
          </a:xfrm>
          <a:prstGeom prst="rect">
            <a:avLst/>
          </a:prstGeom>
        </p:spPr>
        <p:txBody>
          <a:bodyPr wrap="square">
            <a:spAutoFit/>
          </a:bodyPr>
          <a:lstStyle/>
          <a:p>
            <a:r>
              <a:rPr lang="hu-HU" sz="1200" dirty="0"/>
              <a:t>http://www.footprintnetwork.org/2016/07/20/measure-sustainable-development-two-new-indeces-two-different-views/</a:t>
            </a:r>
          </a:p>
        </p:txBody>
      </p:sp>
      <p:sp>
        <p:nvSpPr>
          <p:cNvPr id="6" name="Téglalap 5">
            <a:extLst>
              <a:ext uri="{FF2B5EF4-FFF2-40B4-BE49-F238E27FC236}">
                <a16:creationId xmlns:a16="http://schemas.microsoft.com/office/drawing/2014/main" xmlns="" id="{D0534C8B-77E6-4EFC-A4E9-4C21740A5C41}"/>
              </a:ext>
            </a:extLst>
          </p:cNvPr>
          <p:cNvSpPr/>
          <p:nvPr/>
        </p:nvSpPr>
        <p:spPr>
          <a:xfrm>
            <a:off x="2286001" y="1645532"/>
            <a:ext cx="2458015" cy="1016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559124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2D3C7AA4-BE73-4AAD-A528-64066E919AEC}"/>
              </a:ext>
            </a:extLst>
          </p:cNvPr>
          <p:cNvPicPr>
            <a:picLocks noChangeAspect="1"/>
          </p:cNvPicPr>
          <p:nvPr/>
        </p:nvPicPr>
        <p:blipFill>
          <a:blip r:embed="rId2"/>
          <a:stretch>
            <a:fillRect/>
          </a:stretch>
        </p:blipFill>
        <p:spPr>
          <a:xfrm>
            <a:off x="639779" y="479834"/>
            <a:ext cx="7991191" cy="5993393"/>
          </a:xfrm>
          <a:prstGeom prst="rect">
            <a:avLst/>
          </a:prstGeom>
        </p:spPr>
      </p:pic>
      <p:sp>
        <p:nvSpPr>
          <p:cNvPr id="3" name="Szövegdoboz 2">
            <a:extLst>
              <a:ext uri="{FF2B5EF4-FFF2-40B4-BE49-F238E27FC236}">
                <a16:creationId xmlns:a16="http://schemas.microsoft.com/office/drawing/2014/main" xmlns="" id="{E05A6B36-627A-4340-A4F9-AD7EB77ED6AF}"/>
              </a:ext>
            </a:extLst>
          </p:cNvPr>
          <p:cNvSpPr txBox="1"/>
          <p:nvPr/>
        </p:nvSpPr>
        <p:spPr>
          <a:xfrm>
            <a:off x="389299" y="181069"/>
            <a:ext cx="1846907" cy="369332"/>
          </a:xfrm>
          <a:prstGeom prst="rect">
            <a:avLst/>
          </a:prstGeom>
          <a:noFill/>
        </p:spPr>
        <p:txBody>
          <a:bodyPr wrap="square" rtlCol="0">
            <a:spAutoFit/>
          </a:bodyPr>
          <a:lstStyle/>
          <a:p>
            <a:r>
              <a:rPr lang="hu-HU" b="1" dirty="0">
                <a:solidFill>
                  <a:srgbClr val="7030A0"/>
                </a:solidFill>
              </a:rPr>
              <a:t>emlékeztető</a:t>
            </a:r>
          </a:p>
        </p:txBody>
      </p:sp>
    </p:spTree>
    <p:extLst>
      <p:ext uri="{BB962C8B-B14F-4D97-AF65-F5344CB8AC3E}">
        <p14:creationId xmlns:p14="http://schemas.microsoft.com/office/powerpoint/2010/main" val="3993827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1F4CE166-3AFC-46BD-97BB-7F5764C31C9D}"/>
              </a:ext>
            </a:extLst>
          </p:cNvPr>
          <p:cNvPicPr>
            <a:picLocks noChangeAspect="1"/>
          </p:cNvPicPr>
          <p:nvPr/>
        </p:nvPicPr>
        <p:blipFill>
          <a:blip r:embed="rId2"/>
          <a:stretch>
            <a:fillRect/>
          </a:stretch>
        </p:blipFill>
        <p:spPr>
          <a:xfrm>
            <a:off x="1122629" y="841973"/>
            <a:ext cx="7122059" cy="5341544"/>
          </a:xfrm>
          <a:prstGeom prst="rect">
            <a:avLst/>
          </a:prstGeom>
        </p:spPr>
      </p:pic>
    </p:spTree>
    <p:extLst>
      <p:ext uri="{BB962C8B-B14F-4D97-AF65-F5344CB8AC3E}">
        <p14:creationId xmlns:p14="http://schemas.microsoft.com/office/powerpoint/2010/main" val="1697908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F7613560-8ED1-4F46-8848-B261655D3B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12164"/>
            <a:ext cx="9144000" cy="4233672"/>
          </a:xfrm>
          <a:prstGeom prst="rect">
            <a:avLst/>
          </a:prstGeom>
        </p:spPr>
      </p:pic>
      <p:sp>
        <p:nvSpPr>
          <p:cNvPr id="4" name="Szövegdoboz 3">
            <a:extLst>
              <a:ext uri="{FF2B5EF4-FFF2-40B4-BE49-F238E27FC236}">
                <a16:creationId xmlns:a16="http://schemas.microsoft.com/office/drawing/2014/main" xmlns="" id="{31E6C6AC-D4D0-41C2-873A-B2F1EBFBA86F}"/>
              </a:ext>
            </a:extLst>
          </p:cNvPr>
          <p:cNvSpPr txBox="1"/>
          <p:nvPr/>
        </p:nvSpPr>
        <p:spPr>
          <a:xfrm>
            <a:off x="2724150" y="1343626"/>
            <a:ext cx="6486525" cy="584775"/>
          </a:xfrm>
          <a:prstGeom prst="rect">
            <a:avLst/>
          </a:prstGeom>
          <a:noFill/>
        </p:spPr>
        <p:txBody>
          <a:bodyPr wrap="square" rtlCol="0">
            <a:spAutoFit/>
          </a:bodyPr>
          <a:lstStyle/>
          <a:p>
            <a:r>
              <a:rPr lang="hu-HU" sz="3200" dirty="0"/>
              <a:t>     </a:t>
            </a:r>
            <a:r>
              <a:rPr lang="hu-HU" sz="2800" dirty="0"/>
              <a:t>jólét                 egészség        igazságosság</a:t>
            </a:r>
            <a:endParaRPr lang="hu-HU" sz="3200" dirty="0"/>
          </a:p>
        </p:txBody>
      </p:sp>
      <p:sp>
        <p:nvSpPr>
          <p:cNvPr id="5" name="Szövegdoboz 4">
            <a:extLst>
              <a:ext uri="{FF2B5EF4-FFF2-40B4-BE49-F238E27FC236}">
                <a16:creationId xmlns:a16="http://schemas.microsoft.com/office/drawing/2014/main" xmlns="" id="{8618D7E3-82C5-46CB-A6C3-C180CB5E5A9D}"/>
              </a:ext>
            </a:extLst>
          </p:cNvPr>
          <p:cNvSpPr txBox="1"/>
          <p:nvPr/>
        </p:nvSpPr>
        <p:spPr>
          <a:xfrm>
            <a:off x="4705350" y="5162550"/>
            <a:ext cx="2819400" cy="523220"/>
          </a:xfrm>
          <a:prstGeom prst="rect">
            <a:avLst/>
          </a:prstGeom>
          <a:noFill/>
        </p:spPr>
        <p:txBody>
          <a:bodyPr wrap="square" rtlCol="0">
            <a:spAutoFit/>
          </a:bodyPr>
          <a:lstStyle/>
          <a:p>
            <a:r>
              <a:rPr lang="hu-HU" sz="2800" dirty="0"/>
              <a:t>ökológiai lábnyom</a:t>
            </a:r>
          </a:p>
        </p:txBody>
      </p:sp>
      <p:sp>
        <p:nvSpPr>
          <p:cNvPr id="2" name="Szövegdoboz 1">
            <a:extLst>
              <a:ext uri="{FF2B5EF4-FFF2-40B4-BE49-F238E27FC236}">
                <a16:creationId xmlns:a16="http://schemas.microsoft.com/office/drawing/2014/main" xmlns="" id="{D05FDBAF-32A0-4C52-A0AA-B0A20A1DAAAF}"/>
              </a:ext>
            </a:extLst>
          </p:cNvPr>
          <p:cNvSpPr txBox="1"/>
          <p:nvPr/>
        </p:nvSpPr>
        <p:spPr>
          <a:xfrm>
            <a:off x="0" y="4372824"/>
            <a:ext cx="2046083" cy="369332"/>
          </a:xfrm>
          <a:prstGeom prst="rect">
            <a:avLst/>
          </a:prstGeom>
          <a:noFill/>
        </p:spPr>
        <p:txBody>
          <a:bodyPr wrap="square" rtlCol="0">
            <a:spAutoFit/>
          </a:bodyPr>
          <a:lstStyle/>
          <a:p>
            <a:r>
              <a:rPr lang="hu-HU" dirty="0"/>
              <a:t>Happy </a:t>
            </a:r>
            <a:r>
              <a:rPr lang="hu-HU" dirty="0" err="1"/>
              <a:t>Planet</a:t>
            </a:r>
            <a:r>
              <a:rPr lang="hu-HU" dirty="0"/>
              <a:t> Index</a:t>
            </a:r>
          </a:p>
        </p:txBody>
      </p:sp>
    </p:spTree>
    <p:extLst>
      <p:ext uri="{BB962C8B-B14F-4D97-AF65-F5344CB8AC3E}">
        <p14:creationId xmlns:p14="http://schemas.microsoft.com/office/powerpoint/2010/main" val="1964414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xmlns="" id="{BF655AF6-6CD2-4305-BADE-70E928E9B73D}"/>
              </a:ext>
            </a:extLst>
          </p:cNvPr>
          <p:cNvSpPr/>
          <p:nvPr/>
        </p:nvSpPr>
        <p:spPr>
          <a:xfrm>
            <a:off x="2286000" y="3105835"/>
            <a:ext cx="4572000" cy="646331"/>
          </a:xfrm>
          <a:prstGeom prst="rect">
            <a:avLst/>
          </a:prstGeom>
        </p:spPr>
        <p:txBody>
          <a:bodyPr>
            <a:spAutoFit/>
          </a:bodyPr>
          <a:lstStyle/>
          <a:p>
            <a:r>
              <a:rPr lang="hu-HU" dirty="0"/>
              <a:t>http://www.footprintnetwork.org/content/images/efhdihpi.jpg</a:t>
            </a:r>
          </a:p>
        </p:txBody>
      </p:sp>
      <p:pic>
        <p:nvPicPr>
          <p:cNvPr id="4" name="Kép 3">
            <a:extLst>
              <a:ext uri="{FF2B5EF4-FFF2-40B4-BE49-F238E27FC236}">
                <a16:creationId xmlns:a16="http://schemas.microsoft.com/office/drawing/2014/main" xmlns="" id="{35DA2388-5163-48D9-BC09-AD76B499A1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6337" y="0"/>
            <a:ext cx="8728364" cy="6858000"/>
          </a:xfrm>
          <a:prstGeom prst="rect">
            <a:avLst/>
          </a:prstGeom>
        </p:spPr>
      </p:pic>
    </p:spTree>
    <p:extLst>
      <p:ext uri="{BB962C8B-B14F-4D97-AF65-F5344CB8AC3E}">
        <p14:creationId xmlns:p14="http://schemas.microsoft.com/office/powerpoint/2010/main" val="3106378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44937551-BAC3-4999-977E-319E88D87F30}"/>
              </a:ext>
            </a:extLst>
          </p:cNvPr>
          <p:cNvPicPr>
            <a:picLocks noChangeAspect="1"/>
          </p:cNvPicPr>
          <p:nvPr/>
        </p:nvPicPr>
        <p:blipFill>
          <a:blip r:embed="rId2"/>
          <a:stretch>
            <a:fillRect/>
          </a:stretch>
        </p:blipFill>
        <p:spPr>
          <a:xfrm>
            <a:off x="304800" y="264319"/>
            <a:ext cx="8642349" cy="6481761"/>
          </a:xfrm>
          <a:prstGeom prst="rect">
            <a:avLst/>
          </a:prstGeom>
        </p:spPr>
      </p:pic>
      <p:pic>
        <p:nvPicPr>
          <p:cNvPr id="3" name="Kép 2">
            <a:extLst>
              <a:ext uri="{FF2B5EF4-FFF2-40B4-BE49-F238E27FC236}">
                <a16:creationId xmlns:a16="http://schemas.microsoft.com/office/drawing/2014/main" xmlns="" id="{A8FAA9DB-6F69-48EE-8E6D-D3DDC2E8DB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8546" y="1032036"/>
            <a:ext cx="5419253" cy="2145978"/>
          </a:xfrm>
          <a:prstGeom prst="rect">
            <a:avLst/>
          </a:prstGeom>
        </p:spPr>
      </p:pic>
      <p:sp>
        <p:nvSpPr>
          <p:cNvPr id="4" name="Téglalap 3">
            <a:extLst>
              <a:ext uri="{FF2B5EF4-FFF2-40B4-BE49-F238E27FC236}">
                <a16:creationId xmlns:a16="http://schemas.microsoft.com/office/drawing/2014/main" xmlns="" id="{8E07E852-1A62-4D9A-9DCE-89B9F6BD79B8}"/>
              </a:ext>
            </a:extLst>
          </p:cNvPr>
          <p:cNvSpPr/>
          <p:nvPr/>
        </p:nvSpPr>
        <p:spPr>
          <a:xfrm>
            <a:off x="4171950" y="752475"/>
            <a:ext cx="4291826"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Szövegdoboz 4">
            <a:extLst>
              <a:ext uri="{FF2B5EF4-FFF2-40B4-BE49-F238E27FC236}">
                <a16:creationId xmlns:a16="http://schemas.microsoft.com/office/drawing/2014/main" xmlns="" id="{EEB9EEFF-0357-4FBD-9C68-61E49A756EFD}"/>
              </a:ext>
            </a:extLst>
          </p:cNvPr>
          <p:cNvSpPr txBox="1"/>
          <p:nvPr/>
        </p:nvSpPr>
        <p:spPr>
          <a:xfrm>
            <a:off x="389299" y="264319"/>
            <a:ext cx="6120143" cy="369332"/>
          </a:xfrm>
          <a:prstGeom prst="rect">
            <a:avLst/>
          </a:prstGeom>
          <a:noFill/>
        </p:spPr>
        <p:txBody>
          <a:bodyPr wrap="square" rtlCol="0">
            <a:spAutoFit/>
          </a:bodyPr>
          <a:lstStyle/>
          <a:p>
            <a:r>
              <a:rPr lang="hu-HU" b="1" dirty="0">
                <a:solidFill>
                  <a:srgbClr val="FF0000"/>
                </a:solidFill>
              </a:rPr>
              <a:t>Mivel csökkenthetjük bolygónk terhelését?</a:t>
            </a:r>
          </a:p>
        </p:txBody>
      </p:sp>
    </p:spTree>
    <p:extLst>
      <p:ext uri="{BB962C8B-B14F-4D97-AF65-F5344CB8AC3E}">
        <p14:creationId xmlns:p14="http://schemas.microsoft.com/office/powerpoint/2010/main" val="3333298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C3FC550F-AD7B-4FBE-8FFE-B6A97FF492E6}"/>
              </a:ext>
            </a:extLst>
          </p:cNvPr>
          <p:cNvPicPr>
            <a:picLocks noChangeAspect="1"/>
          </p:cNvPicPr>
          <p:nvPr/>
        </p:nvPicPr>
        <p:blipFill>
          <a:blip r:embed="rId2"/>
          <a:stretch>
            <a:fillRect/>
          </a:stretch>
        </p:blipFill>
        <p:spPr>
          <a:xfrm rot="1533548">
            <a:off x="772563" y="2562225"/>
            <a:ext cx="4659392" cy="3494544"/>
          </a:xfrm>
          <a:prstGeom prst="rect">
            <a:avLst/>
          </a:prstGeom>
        </p:spPr>
      </p:pic>
      <p:sp>
        <p:nvSpPr>
          <p:cNvPr id="3" name="Szövegdoboz 2">
            <a:extLst>
              <a:ext uri="{FF2B5EF4-FFF2-40B4-BE49-F238E27FC236}">
                <a16:creationId xmlns:a16="http://schemas.microsoft.com/office/drawing/2014/main" xmlns="" id="{B52FAFA8-057D-4410-90CF-593726D1DDA7}"/>
              </a:ext>
            </a:extLst>
          </p:cNvPr>
          <p:cNvSpPr txBox="1"/>
          <p:nvPr/>
        </p:nvSpPr>
        <p:spPr>
          <a:xfrm>
            <a:off x="3743325" y="981075"/>
            <a:ext cx="4962525" cy="1754326"/>
          </a:xfrm>
          <a:prstGeom prst="rect">
            <a:avLst/>
          </a:prstGeom>
          <a:noFill/>
        </p:spPr>
        <p:txBody>
          <a:bodyPr wrap="square" rtlCol="0">
            <a:spAutoFit/>
          </a:bodyPr>
          <a:lstStyle/>
          <a:p>
            <a:r>
              <a:rPr lang="hu-HU" sz="3600" b="1" dirty="0"/>
              <a:t>A megoldhatatlannak látszó visszatérő probléma</a:t>
            </a:r>
          </a:p>
        </p:txBody>
      </p:sp>
      <p:sp>
        <p:nvSpPr>
          <p:cNvPr id="4" name="Szövegdoboz 3">
            <a:extLst>
              <a:ext uri="{FF2B5EF4-FFF2-40B4-BE49-F238E27FC236}">
                <a16:creationId xmlns:a16="http://schemas.microsoft.com/office/drawing/2014/main" xmlns="" id="{08499E02-153D-45DD-99AF-32988D3D4B15}"/>
              </a:ext>
            </a:extLst>
          </p:cNvPr>
          <p:cNvSpPr txBox="1"/>
          <p:nvPr/>
        </p:nvSpPr>
        <p:spPr>
          <a:xfrm>
            <a:off x="6053070" y="4257675"/>
            <a:ext cx="1995555" cy="923330"/>
          </a:xfrm>
          <a:prstGeom prst="rect">
            <a:avLst/>
          </a:prstGeom>
          <a:noFill/>
        </p:spPr>
        <p:txBody>
          <a:bodyPr wrap="square" rtlCol="0">
            <a:spAutoFit/>
          </a:bodyPr>
          <a:lstStyle/>
          <a:p>
            <a:r>
              <a:rPr lang="hu-HU" b="1" dirty="0"/>
              <a:t>Csökkentése társadalmilag elfogadhatatlan</a:t>
            </a:r>
          </a:p>
        </p:txBody>
      </p:sp>
      <p:cxnSp>
        <p:nvCxnSpPr>
          <p:cNvPr id="6" name="Egyenes összekötő nyíllal 5">
            <a:extLst>
              <a:ext uri="{FF2B5EF4-FFF2-40B4-BE49-F238E27FC236}">
                <a16:creationId xmlns:a16="http://schemas.microsoft.com/office/drawing/2014/main" xmlns="" id="{56A7C3C3-703A-4E4E-A2B4-D091A5B9B39A}"/>
              </a:ext>
            </a:extLst>
          </p:cNvPr>
          <p:cNvCxnSpPr/>
          <p:nvPr/>
        </p:nvCxnSpPr>
        <p:spPr>
          <a:xfrm flipH="1">
            <a:off x="4581525" y="4895850"/>
            <a:ext cx="1238250" cy="1809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églalap 6">
            <a:extLst>
              <a:ext uri="{FF2B5EF4-FFF2-40B4-BE49-F238E27FC236}">
                <a16:creationId xmlns:a16="http://schemas.microsoft.com/office/drawing/2014/main" xmlns="" id="{81D1CACC-BA76-49BB-97C4-87E587141D4C}"/>
              </a:ext>
            </a:extLst>
          </p:cNvPr>
          <p:cNvSpPr/>
          <p:nvPr/>
        </p:nvSpPr>
        <p:spPr>
          <a:xfrm>
            <a:off x="5957821" y="4257675"/>
            <a:ext cx="1795530" cy="8953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738397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1EE143FB-2D40-4B55-992A-89AEA35BD2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1" y="-1"/>
            <a:ext cx="4121402" cy="5895975"/>
          </a:xfrm>
          <a:prstGeom prst="rect">
            <a:avLst/>
          </a:prstGeom>
        </p:spPr>
      </p:pic>
      <p:sp>
        <p:nvSpPr>
          <p:cNvPr id="3" name="Téglalap 2">
            <a:extLst>
              <a:ext uri="{FF2B5EF4-FFF2-40B4-BE49-F238E27FC236}">
                <a16:creationId xmlns:a16="http://schemas.microsoft.com/office/drawing/2014/main" xmlns="" id="{6A406C95-61EE-42CE-90DF-DA618911F4FB}"/>
              </a:ext>
            </a:extLst>
          </p:cNvPr>
          <p:cNvSpPr/>
          <p:nvPr/>
        </p:nvSpPr>
        <p:spPr>
          <a:xfrm>
            <a:off x="4267671" y="316496"/>
            <a:ext cx="4572000" cy="5355312"/>
          </a:xfrm>
          <a:prstGeom prst="rect">
            <a:avLst/>
          </a:prstGeom>
        </p:spPr>
        <p:txBody>
          <a:bodyPr>
            <a:spAutoFit/>
          </a:bodyPr>
          <a:lstStyle/>
          <a:p>
            <a:r>
              <a:rPr lang="hu-HU" dirty="0"/>
              <a:t>Környezetünk vonatkozásában </a:t>
            </a:r>
            <a:r>
              <a:rPr lang="hu-HU" dirty="0" err="1"/>
              <a:t>bolygónkat</a:t>
            </a:r>
            <a:r>
              <a:rPr lang="hu-HU" dirty="0"/>
              <a:t> nem védi törvény biztonságosan, ami  van csak gyengén érvényesül. Minden újabb év a legmelegebb az emberiség történetében, míg erdők, korallzátonyok, jég, a tundra és fajok sokasága örökre eltűnnek. Könnyen minden reményt elveszíthetünk.</a:t>
            </a:r>
            <a:endParaRPr lang="en-US" dirty="0"/>
          </a:p>
          <a:p>
            <a:r>
              <a:rPr lang="hu-HU" dirty="0"/>
              <a:t>    Ki állítja meg </a:t>
            </a:r>
            <a:r>
              <a:rPr lang="hu-HU" dirty="0" err="1"/>
              <a:t>bolygónkat</a:t>
            </a:r>
            <a:r>
              <a:rPr lang="hu-HU" dirty="0"/>
              <a:t> az ökológiai öngyilkosságban? Az ENSZ? Kormányok? Aktivisták? Multik? Mérnökök? Tudósok? Akárkik lesznek, hatékony környezetjogra van szükségük.  Egy új, szenvedélyesen céltudatos környezetjogász generáció van kialakulóban</a:t>
            </a:r>
            <a:r>
              <a:rPr lang="en-US" dirty="0"/>
              <a:t>. </a:t>
            </a:r>
            <a:r>
              <a:rPr lang="hu-HU" dirty="0"/>
              <a:t>Ők alkotnak új szabályokat a törvényhozók számára, ellenőrzik megvalósulásukat, s erről beszámolnak nekünk. E jogászsereg élén áll James </a:t>
            </a:r>
            <a:r>
              <a:rPr lang="hu-HU" dirty="0" err="1"/>
              <a:t>Thornton</a:t>
            </a:r>
            <a:r>
              <a:rPr lang="hu-HU" dirty="0"/>
              <a:t>, aki bepereli a kormányokat, és győz. És az ő kliense a Föld.</a:t>
            </a:r>
            <a:endParaRPr lang="en-US" dirty="0"/>
          </a:p>
          <a:p>
            <a:endParaRPr lang="en-US" dirty="0"/>
          </a:p>
        </p:txBody>
      </p:sp>
      <p:sp>
        <p:nvSpPr>
          <p:cNvPr id="4" name="Téglalap 3">
            <a:extLst>
              <a:ext uri="{FF2B5EF4-FFF2-40B4-BE49-F238E27FC236}">
                <a16:creationId xmlns:a16="http://schemas.microsoft.com/office/drawing/2014/main" xmlns="" id="{32684A6B-12FB-43AA-9E65-5E51544093DD}"/>
              </a:ext>
            </a:extLst>
          </p:cNvPr>
          <p:cNvSpPr/>
          <p:nvPr/>
        </p:nvSpPr>
        <p:spPr>
          <a:xfrm>
            <a:off x="923925" y="5728811"/>
            <a:ext cx="2590800" cy="646331"/>
          </a:xfrm>
          <a:prstGeom prst="rect">
            <a:avLst/>
          </a:prstGeom>
        </p:spPr>
        <p:txBody>
          <a:bodyPr wrap="square">
            <a:spAutoFit/>
          </a:bodyPr>
          <a:lstStyle/>
          <a:p>
            <a:endParaRPr lang="en-US" dirty="0"/>
          </a:p>
          <a:p>
            <a:r>
              <a:rPr lang="en-US" dirty="0"/>
              <a:t>Pub date:29 May 2017</a:t>
            </a:r>
            <a:endParaRPr lang="hu-HU" dirty="0"/>
          </a:p>
        </p:txBody>
      </p:sp>
    </p:spTree>
    <p:extLst>
      <p:ext uri="{BB962C8B-B14F-4D97-AF65-F5344CB8AC3E}">
        <p14:creationId xmlns:p14="http://schemas.microsoft.com/office/powerpoint/2010/main" val="14304012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xmlns="" id="{B4691996-E9D8-4677-A09F-65C6B2F79D2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9525"/>
            <a:ext cx="6858000" cy="6838950"/>
          </a:xfrm>
          <a:prstGeom prst="rect">
            <a:avLst/>
          </a:prstGeom>
        </p:spPr>
      </p:pic>
      <p:pic>
        <p:nvPicPr>
          <p:cNvPr id="2" name="Kép 1">
            <a:extLst>
              <a:ext uri="{FF2B5EF4-FFF2-40B4-BE49-F238E27FC236}">
                <a16:creationId xmlns:a16="http://schemas.microsoft.com/office/drawing/2014/main" xmlns="" id="{8078D9E2-2D5D-4E8D-9D15-8F7EF787A1CE}"/>
              </a:ext>
            </a:extLst>
          </p:cNvPr>
          <p:cNvPicPr>
            <a:picLocks noChangeAspect="1"/>
          </p:cNvPicPr>
          <p:nvPr/>
        </p:nvPicPr>
        <p:blipFill>
          <a:blip r:embed="rId3"/>
          <a:stretch>
            <a:fillRect/>
          </a:stretch>
        </p:blipFill>
        <p:spPr>
          <a:xfrm>
            <a:off x="144855" y="235686"/>
            <a:ext cx="1600011" cy="2458199"/>
          </a:xfrm>
          <a:prstGeom prst="rect">
            <a:avLst/>
          </a:prstGeom>
        </p:spPr>
      </p:pic>
      <p:sp>
        <p:nvSpPr>
          <p:cNvPr id="4" name="Téglalap 3">
            <a:extLst>
              <a:ext uri="{FF2B5EF4-FFF2-40B4-BE49-F238E27FC236}">
                <a16:creationId xmlns:a16="http://schemas.microsoft.com/office/drawing/2014/main" xmlns="" id="{28EF2882-A332-455E-974A-9C1E038B67DC}"/>
              </a:ext>
            </a:extLst>
          </p:cNvPr>
          <p:cNvSpPr/>
          <p:nvPr/>
        </p:nvSpPr>
        <p:spPr>
          <a:xfrm>
            <a:off x="149382" y="5984826"/>
            <a:ext cx="4572000" cy="646331"/>
          </a:xfrm>
          <a:prstGeom prst="rect">
            <a:avLst/>
          </a:prstGeom>
        </p:spPr>
        <p:txBody>
          <a:bodyPr>
            <a:spAutoFit/>
          </a:bodyPr>
          <a:lstStyle/>
          <a:p>
            <a:r>
              <a:rPr lang="en-US" dirty="0"/>
              <a:t>Publisher: Cornerstone</a:t>
            </a:r>
          </a:p>
          <a:p>
            <a:r>
              <a:rPr lang="en-US" dirty="0"/>
              <a:t>Publication Date: 06/04/2017</a:t>
            </a:r>
            <a:endParaRPr lang="hu-HU" dirty="0"/>
          </a:p>
        </p:txBody>
      </p:sp>
    </p:spTree>
    <p:extLst>
      <p:ext uri="{BB962C8B-B14F-4D97-AF65-F5344CB8AC3E}">
        <p14:creationId xmlns:p14="http://schemas.microsoft.com/office/powerpoint/2010/main" val="527115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xmlns="" id="{E26C6F30-8DC9-4B74-A858-2FB959DEC064}"/>
              </a:ext>
            </a:extLst>
          </p:cNvPr>
          <p:cNvSpPr/>
          <p:nvPr/>
        </p:nvSpPr>
        <p:spPr>
          <a:xfrm>
            <a:off x="257176" y="146120"/>
            <a:ext cx="5479746" cy="6355586"/>
          </a:xfrm>
          <a:prstGeom prst="rect">
            <a:avLst/>
          </a:prstGeom>
        </p:spPr>
        <p:txBody>
          <a:bodyPr wrap="square">
            <a:spAutoFit/>
          </a:bodyPr>
          <a:lstStyle/>
          <a:p>
            <a:endParaRPr lang="hu-HU" dirty="0"/>
          </a:p>
          <a:p>
            <a:r>
              <a:rPr lang="hu-HU" sz="900" dirty="0"/>
              <a:t>A</a:t>
            </a:r>
            <a:r>
              <a:rPr lang="en-US" sz="900" dirty="0"/>
              <a:t> toxic ideology rules the world - of extreme competition and individualism. It misrepresents human nature, destroying hope and common purpose. Only a positive vision can replace it, a new story that re-engages people in politics and lights a path to a better world. George Monbiot shows how new findings in psychology, neuroscience and evolutionary biology cast human nature in a radically different light: as the supreme altruists and cooperators. He shows how we can build on these findings to create a new politics: a `politics of belonging'. Both democracy and economic life can be radically reorganized from the bottom up, enabling us to take back control and overthrow the forces that have thwarted our ambitions for a better society. Urgent, and passionate, Out of the Wreckage provides the hope and clarity required to change the world.</a:t>
            </a:r>
            <a:endParaRPr lang="hu-HU" sz="900" dirty="0"/>
          </a:p>
          <a:p>
            <a:r>
              <a:rPr lang="en-US" sz="900" dirty="0"/>
              <a:t> </a:t>
            </a:r>
            <a:r>
              <a:rPr lang="hu-HU" sz="900" dirty="0"/>
              <a:t> </a:t>
            </a:r>
          </a:p>
          <a:p>
            <a:r>
              <a:rPr lang="hu-HU" sz="1600" dirty="0"/>
              <a:t>Toxikus ideológia kormányozza a világot – extrém versengés és individualizmus. Ez az emberi természet félreértése, mely lerombolja a reményt és közös célt. Ezt csak egy pozitív jövőkép tudná lecserélni, mely visszahelyezi az embert a politikába és egy jobb világhoz vezető útra vet fényt.</a:t>
            </a:r>
          </a:p>
          <a:p>
            <a:r>
              <a:rPr lang="hu-HU" sz="1600" dirty="0"/>
              <a:t>        George </a:t>
            </a:r>
            <a:r>
              <a:rPr lang="hu-HU" sz="1600" dirty="0" err="1"/>
              <a:t>Monbiot</a:t>
            </a:r>
            <a:r>
              <a:rPr lang="hu-HU" sz="1600" dirty="0"/>
              <a:t> hangsúlyozza, hogy pszichológia, az idegtudományok és az evolúciós biológia  új eredményei teljesen más emberképet erősítenek meg: egy kivételesen önzetlen és együttműködő emberi természetet.</a:t>
            </a:r>
          </a:p>
          <a:p>
            <a:r>
              <a:rPr lang="hu-HU" sz="1600" dirty="0"/>
              <a:t>        Erre építve új politikát teremthetünk, az összetartozás politikáját (</a:t>
            </a:r>
            <a:r>
              <a:rPr lang="hu-HU" sz="1600" dirty="0" err="1"/>
              <a:t>politics</a:t>
            </a:r>
            <a:r>
              <a:rPr lang="hu-HU" sz="1600" dirty="0"/>
              <a:t> of </a:t>
            </a:r>
            <a:r>
              <a:rPr lang="hu-HU" sz="1600" dirty="0" err="1"/>
              <a:t>belonging</a:t>
            </a:r>
            <a:r>
              <a:rPr lang="hu-HU" sz="1600" dirty="0"/>
              <a:t>). Alulról építkezve gyökeresen átszervezhetnénk a demokráciát és a gazdasági életet, lehetővé téve ellenőrzésünk gyakorlását és eltávolítva azokat az erőket, melyek eddig megakadályozták egy jobb társadalom kialakításával kapcsolatos törekvéseinket.</a:t>
            </a:r>
          </a:p>
          <a:p>
            <a:r>
              <a:rPr lang="hu-HU" sz="1600" dirty="0"/>
              <a:t>       Az „Out of </a:t>
            </a:r>
            <a:r>
              <a:rPr lang="hu-HU" sz="1600" dirty="0" err="1"/>
              <a:t>the</a:t>
            </a:r>
            <a:r>
              <a:rPr lang="hu-HU" sz="1600" dirty="0"/>
              <a:t> </a:t>
            </a:r>
            <a:r>
              <a:rPr lang="hu-HU" sz="1600" dirty="0" err="1"/>
              <a:t>Wreckage</a:t>
            </a:r>
            <a:r>
              <a:rPr lang="hu-HU" sz="1600" dirty="0"/>
              <a:t>” sürgető és szenvedélyes könyv, mely reményt és megoldást ad a világ megváltozására.</a:t>
            </a:r>
          </a:p>
          <a:p>
            <a:endParaRPr lang="hu-HU" dirty="0"/>
          </a:p>
          <a:p>
            <a:endParaRPr lang="hu-HU" dirty="0"/>
          </a:p>
        </p:txBody>
      </p:sp>
      <p:pic>
        <p:nvPicPr>
          <p:cNvPr id="4" name="Kép 3">
            <a:extLst>
              <a:ext uri="{FF2B5EF4-FFF2-40B4-BE49-F238E27FC236}">
                <a16:creationId xmlns:a16="http://schemas.microsoft.com/office/drawing/2014/main" xmlns="" id="{909F8875-EB69-479B-8527-026CBC340C2D}"/>
              </a:ext>
            </a:extLst>
          </p:cNvPr>
          <p:cNvPicPr>
            <a:picLocks noChangeAspect="1"/>
          </p:cNvPicPr>
          <p:nvPr/>
        </p:nvPicPr>
        <p:blipFill>
          <a:blip r:embed="rId2"/>
          <a:stretch>
            <a:fillRect/>
          </a:stretch>
        </p:blipFill>
        <p:spPr>
          <a:xfrm>
            <a:off x="5836892" y="352425"/>
            <a:ext cx="3123967" cy="4514850"/>
          </a:xfrm>
          <a:prstGeom prst="rect">
            <a:avLst/>
          </a:prstGeom>
        </p:spPr>
      </p:pic>
      <p:sp>
        <p:nvSpPr>
          <p:cNvPr id="3" name="Szövegdoboz 2">
            <a:extLst>
              <a:ext uri="{FF2B5EF4-FFF2-40B4-BE49-F238E27FC236}">
                <a16:creationId xmlns:a16="http://schemas.microsoft.com/office/drawing/2014/main" xmlns="" id="{3D6C59D9-1259-4B66-A7E6-F7C51CB671EA}"/>
              </a:ext>
            </a:extLst>
          </p:cNvPr>
          <p:cNvSpPr txBox="1"/>
          <p:nvPr/>
        </p:nvSpPr>
        <p:spPr>
          <a:xfrm>
            <a:off x="5736921" y="4997886"/>
            <a:ext cx="3100020" cy="923330"/>
          </a:xfrm>
          <a:prstGeom prst="rect">
            <a:avLst/>
          </a:prstGeom>
          <a:noFill/>
        </p:spPr>
        <p:txBody>
          <a:bodyPr wrap="square" rtlCol="0">
            <a:spAutoFit/>
          </a:bodyPr>
          <a:lstStyle/>
          <a:p>
            <a:r>
              <a:rPr lang="en-US" dirty="0"/>
              <a:t>ISBN 	9781786632883</a:t>
            </a:r>
          </a:p>
          <a:p>
            <a:r>
              <a:rPr lang="en-US" dirty="0"/>
              <a:t>Publisher 	VERSO</a:t>
            </a:r>
          </a:p>
          <a:p>
            <a:r>
              <a:rPr lang="en-US" dirty="0"/>
              <a:t>Publication date 	5 Sep 2017</a:t>
            </a:r>
          </a:p>
        </p:txBody>
      </p:sp>
    </p:spTree>
    <p:extLst>
      <p:ext uri="{BB962C8B-B14F-4D97-AF65-F5344CB8AC3E}">
        <p14:creationId xmlns:p14="http://schemas.microsoft.com/office/powerpoint/2010/main" val="4189032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xmlns="" id="{679D7BC6-4215-497E-84DB-547F08B54C1C}"/>
              </a:ext>
            </a:extLst>
          </p:cNvPr>
          <p:cNvSpPr/>
          <p:nvPr/>
        </p:nvSpPr>
        <p:spPr>
          <a:xfrm>
            <a:off x="344032" y="1267485"/>
            <a:ext cx="8519311" cy="5230663"/>
          </a:xfrm>
          <a:prstGeom prst="rect">
            <a:avLst/>
          </a:prstGeom>
        </p:spPr>
        <p:txBody>
          <a:bodyPr wrap="square">
            <a:spAutoFit/>
          </a:bodyPr>
          <a:lstStyle/>
          <a:p>
            <a:pPr>
              <a:lnSpc>
                <a:spcPct val="107000"/>
              </a:lnSpc>
              <a:spcAft>
                <a:spcPts val="800"/>
              </a:spcAft>
            </a:pPr>
            <a:r>
              <a:rPr lang="hu-HU" sz="2000" b="1" i="1" dirty="0">
                <a:solidFill>
                  <a:srgbClr val="7030A0"/>
                </a:solidFill>
                <a:latin typeface="Arial" panose="020B0604020202020204" pitchFamily="34" charset="0"/>
                <a:ea typeface="Calibri" panose="020F0502020204030204" pitchFamily="34" charset="0"/>
                <a:cs typeface="Arial" panose="020B0604020202020204" pitchFamily="34" charset="0"/>
              </a:rPr>
              <a:t>Hova jutottunk és mitől?                                         </a:t>
            </a:r>
          </a:p>
          <a:p>
            <a:pPr>
              <a:lnSpc>
                <a:spcPct val="107000"/>
              </a:lnSpc>
              <a:spcAft>
                <a:spcPts val="800"/>
              </a:spcAft>
            </a:pPr>
            <a:r>
              <a:rPr lang="hu-HU" b="1" dirty="0">
                <a:latin typeface="Calibri" panose="020F0502020204030204" pitchFamily="34" charset="0"/>
                <a:ea typeface="Calibri" panose="020F0502020204030204" pitchFamily="34" charset="0"/>
                <a:cs typeface="Times New Roman" panose="02020603050405020304" pitchFamily="18" charset="0"/>
              </a:rPr>
              <a:t>Paul R. Ehrlich: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You</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don’t</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need</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scientist</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to</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know</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what’s</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causing</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sixth</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mass</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extinction</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sz="1600" dirty="0">
                <a:latin typeface="Calibri" panose="020F0502020204030204" pitchFamily="34" charset="0"/>
                <a:ea typeface="Calibri" panose="020F0502020204030204" pitchFamily="34" charset="0"/>
                <a:cs typeface="Times New Roman" panose="02020603050405020304" pitchFamily="18" charset="0"/>
              </a:rPr>
              <a:t>(Tudósok nélkül is tudjuk, hogy mi okozza a hatodik tömeges kipusztulást.)                  </a:t>
            </a:r>
            <a:r>
              <a:rPr lang="hu-HU" dirty="0">
                <a:latin typeface="Calibri" panose="020F0502020204030204" pitchFamily="34" charset="0"/>
                <a:ea typeface="Calibri" panose="020F0502020204030204" pitchFamily="34" charset="0"/>
                <a:cs typeface="Times New Roman" panose="02020603050405020304" pitchFamily="18" charset="0"/>
              </a:rPr>
              <a:t>      The Guardian, 2017. </a:t>
            </a:r>
            <a:r>
              <a:rPr lang="hu-HU" dirty="0" err="1">
                <a:latin typeface="Calibri" panose="020F0502020204030204" pitchFamily="34" charset="0"/>
                <a:ea typeface="Calibri" panose="020F0502020204030204" pitchFamily="34" charset="0"/>
                <a:cs typeface="Times New Roman" panose="02020603050405020304" pitchFamily="18" charset="0"/>
              </a:rPr>
              <a:t>julius</a:t>
            </a:r>
            <a:r>
              <a:rPr lang="hu-HU" dirty="0">
                <a:latin typeface="Calibri" panose="020F0502020204030204" pitchFamily="34" charset="0"/>
                <a:ea typeface="Calibri" panose="020F0502020204030204" pitchFamily="34" charset="0"/>
                <a:cs typeface="Times New Roman" panose="02020603050405020304" pitchFamily="18" charset="0"/>
              </a:rPr>
              <a:t> 11.</a:t>
            </a:r>
          </a:p>
          <a:p>
            <a:pPr>
              <a:lnSpc>
                <a:spcPct val="107000"/>
              </a:lnSpc>
              <a:spcAft>
                <a:spcPts val="800"/>
              </a:spcAft>
            </a:pP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2000" b="1" i="1" dirty="0">
                <a:solidFill>
                  <a:srgbClr val="7030A0"/>
                </a:solidFill>
                <a:latin typeface="Arial" panose="020B0604020202020204" pitchFamily="34" charset="0"/>
                <a:ea typeface="Calibri" panose="020F0502020204030204" pitchFamily="34" charset="0"/>
                <a:cs typeface="Arial" panose="020B0604020202020204" pitchFamily="34" charset="0"/>
              </a:rPr>
              <a:t>Mit kéne tenni?</a:t>
            </a:r>
          </a:p>
          <a:p>
            <a:pPr>
              <a:lnSpc>
                <a:spcPct val="107000"/>
              </a:lnSpc>
              <a:spcAft>
                <a:spcPts val="800"/>
              </a:spcAft>
            </a:pPr>
            <a:r>
              <a:rPr lang="hu-HU" b="1" dirty="0">
                <a:latin typeface="Calibri" panose="020F0502020204030204" pitchFamily="34" charset="0"/>
                <a:ea typeface="Calibri" panose="020F0502020204030204" pitchFamily="34" charset="0"/>
                <a:cs typeface="Times New Roman" panose="02020603050405020304" pitchFamily="18" charset="0"/>
              </a:rPr>
              <a:t>William E. </a:t>
            </a:r>
            <a:r>
              <a:rPr lang="hu-HU" b="1" dirty="0" err="1">
                <a:latin typeface="Calibri" panose="020F0502020204030204" pitchFamily="34" charset="0"/>
                <a:ea typeface="Calibri" panose="020F0502020204030204" pitchFamily="34" charset="0"/>
                <a:cs typeface="Times New Roman" panose="02020603050405020304" pitchFamily="18" charset="0"/>
              </a:rPr>
              <a:t>Rees</a:t>
            </a:r>
            <a:r>
              <a:rPr lang="hu-HU" dirty="0">
                <a:latin typeface="Calibri" panose="020F0502020204030204" pitchFamily="34" charset="0"/>
                <a:ea typeface="Calibri" panose="020F0502020204030204" pitchFamily="34" charset="0"/>
                <a:cs typeface="Times New Roman" panose="02020603050405020304" pitchFamily="18" charset="0"/>
              </a:rPr>
              <a:t> </a:t>
            </a:r>
            <a:endParaRPr lang="hu-HU"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Staving</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off</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the</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coming</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global</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collapse</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hu-HU" dirty="0">
                <a:latin typeface="Calibri" panose="020F0502020204030204" pitchFamily="34" charset="0"/>
                <a:ea typeface="Calibri" panose="020F0502020204030204" pitchFamily="34" charset="0"/>
                <a:cs typeface="Times New Roman" panose="02020603050405020304" pitchFamily="18" charset="0"/>
              </a:rPr>
              <a:t> </a:t>
            </a:r>
            <a:r>
              <a:rPr lang="hu-HU" sz="1600" dirty="0">
                <a:latin typeface="Calibri" panose="020F0502020204030204" pitchFamily="34" charset="0"/>
                <a:ea typeface="Calibri" panose="020F0502020204030204" pitchFamily="34" charset="0"/>
                <a:cs typeface="Times New Roman" panose="02020603050405020304" pitchFamily="18" charset="0"/>
              </a:rPr>
              <a:t>(A globális összeomlás elkerülése)                                   </a:t>
            </a:r>
            <a:r>
              <a:rPr lang="hu-HU" dirty="0">
                <a:latin typeface="Calibri" panose="020F0502020204030204" pitchFamily="34" charset="0"/>
                <a:ea typeface="Calibri" panose="020F0502020204030204" pitchFamily="34" charset="0"/>
                <a:cs typeface="Times New Roman" panose="02020603050405020304" pitchFamily="18" charset="0"/>
              </a:rPr>
              <a:t>The </a:t>
            </a:r>
            <a:r>
              <a:rPr lang="hu-HU" dirty="0" err="1">
                <a:latin typeface="Calibri" panose="020F0502020204030204" pitchFamily="34" charset="0"/>
                <a:ea typeface="Calibri" panose="020F0502020204030204" pitchFamily="34" charset="0"/>
                <a:cs typeface="Times New Roman" panose="02020603050405020304" pitchFamily="18" charset="0"/>
              </a:rPr>
              <a:t>Tyee</a:t>
            </a:r>
            <a:r>
              <a:rPr lang="hu-HU" dirty="0">
                <a:latin typeface="Calibri" panose="020F0502020204030204" pitchFamily="34" charset="0"/>
                <a:ea typeface="Calibri" panose="020F0502020204030204" pitchFamily="34" charset="0"/>
                <a:cs typeface="Times New Roman" panose="02020603050405020304" pitchFamily="18" charset="0"/>
              </a:rPr>
              <a:t>, 2017. </a:t>
            </a:r>
            <a:r>
              <a:rPr lang="hu-HU" dirty="0" err="1">
                <a:latin typeface="Calibri" panose="020F0502020204030204" pitchFamily="34" charset="0"/>
                <a:ea typeface="Calibri" panose="020F0502020204030204" pitchFamily="34" charset="0"/>
                <a:cs typeface="Times New Roman" panose="02020603050405020304" pitchFamily="18" charset="0"/>
              </a:rPr>
              <a:t>julius</a:t>
            </a:r>
            <a:r>
              <a:rPr lang="hu-HU" dirty="0">
                <a:latin typeface="Calibri" panose="020F0502020204030204" pitchFamily="34" charset="0"/>
                <a:ea typeface="Calibri" panose="020F0502020204030204" pitchFamily="34" charset="0"/>
                <a:cs typeface="Times New Roman" panose="02020603050405020304" pitchFamily="18" charset="0"/>
              </a:rPr>
              <a:t> 17.</a:t>
            </a:r>
          </a:p>
          <a:p>
            <a:pPr>
              <a:lnSpc>
                <a:spcPct val="107000"/>
              </a:lnSpc>
              <a:spcAft>
                <a:spcPts val="800"/>
              </a:spcAft>
            </a:pPr>
            <a:endParaRPr lang="hu-H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sz="2000" b="1" i="1" dirty="0">
                <a:solidFill>
                  <a:srgbClr val="7030A0"/>
                </a:solidFill>
                <a:latin typeface="Arial" panose="020B0604020202020204" pitchFamily="34" charset="0"/>
                <a:ea typeface="Calibri" panose="020F0502020204030204" pitchFamily="34" charset="0"/>
                <a:cs typeface="Arial" panose="020B0604020202020204" pitchFamily="34" charset="0"/>
              </a:rPr>
              <a:t>De hogyan?</a:t>
            </a:r>
          </a:p>
          <a:p>
            <a:pPr>
              <a:lnSpc>
                <a:spcPct val="107000"/>
              </a:lnSpc>
              <a:spcAft>
                <a:spcPts val="800"/>
              </a:spcAft>
            </a:pPr>
            <a:r>
              <a:rPr lang="hu-HU" b="1" dirty="0">
                <a:latin typeface="Calibri" panose="020F0502020204030204" pitchFamily="34" charset="0"/>
                <a:ea typeface="Calibri" panose="020F0502020204030204" pitchFamily="34" charset="0"/>
                <a:cs typeface="Times New Roman" panose="02020603050405020304" pitchFamily="18" charset="0"/>
              </a:rPr>
              <a:t>George </a:t>
            </a:r>
            <a:r>
              <a:rPr lang="hu-HU" b="1" dirty="0" err="1">
                <a:latin typeface="Calibri" panose="020F0502020204030204" pitchFamily="34" charset="0"/>
                <a:ea typeface="Calibri" panose="020F0502020204030204" pitchFamily="34" charset="0"/>
                <a:cs typeface="Times New Roman" panose="02020603050405020304" pitchFamily="18" charset="0"/>
              </a:rPr>
              <a:t>Monbiot</a:t>
            </a:r>
            <a:r>
              <a:rPr lang="hu-HU" dirty="0">
                <a:latin typeface="Calibri" panose="020F0502020204030204" pitchFamily="34" charset="0"/>
                <a:ea typeface="Calibri" panose="020F0502020204030204" pitchFamily="34" charset="0"/>
                <a:cs typeface="Times New Roman" panose="02020603050405020304" pitchFamily="18" charset="0"/>
              </a:rPr>
              <a:t> </a:t>
            </a:r>
            <a:endParaRPr lang="hu-HU" sz="1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How</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do</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we</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get</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out of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this</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mess</a:t>
            </a:r>
            <a:r>
              <a:rPr lang="hu-HU"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hu-HU"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hu-HU" sz="1600" dirty="0">
                <a:latin typeface="Calibri" panose="020F0502020204030204" pitchFamily="34" charset="0"/>
                <a:ea typeface="Calibri" panose="020F0502020204030204" pitchFamily="34" charset="0"/>
                <a:cs typeface="Times New Roman" panose="02020603050405020304" pitchFamily="18" charset="0"/>
              </a:rPr>
              <a:t>(Hogy juthatunk ki ebből a kínos helyzetből?)                           </a:t>
            </a:r>
            <a:r>
              <a:rPr lang="hu-HU" dirty="0">
                <a:latin typeface="Calibri" panose="020F0502020204030204" pitchFamily="34" charset="0"/>
                <a:ea typeface="Calibri" panose="020F0502020204030204" pitchFamily="34" charset="0"/>
                <a:cs typeface="Times New Roman" panose="02020603050405020304" pitchFamily="18" charset="0"/>
              </a:rPr>
              <a:t>The Guardian, 2017. szept. 9.</a:t>
            </a:r>
            <a:endParaRPr lang="hu-HU"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zövegdoboz 3">
            <a:extLst>
              <a:ext uri="{FF2B5EF4-FFF2-40B4-BE49-F238E27FC236}">
                <a16:creationId xmlns:a16="http://schemas.microsoft.com/office/drawing/2014/main" xmlns="" id="{D6C6A81B-BDD5-469F-AF2B-00924DC8F0A1}"/>
              </a:ext>
            </a:extLst>
          </p:cNvPr>
          <p:cNvSpPr txBox="1"/>
          <p:nvPr/>
        </p:nvSpPr>
        <p:spPr>
          <a:xfrm>
            <a:off x="371193" y="217283"/>
            <a:ext cx="7785980" cy="707886"/>
          </a:xfrm>
          <a:prstGeom prst="rect">
            <a:avLst/>
          </a:prstGeom>
          <a:noFill/>
        </p:spPr>
        <p:txBody>
          <a:bodyPr wrap="square" rtlCol="0">
            <a:spAutoFit/>
          </a:bodyPr>
          <a:lstStyle/>
          <a:p>
            <a:r>
              <a:rPr lang="hu-HU" sz="2400" b="1" dirty="0">
                <a:solidFill>
                  <a:schemeClr val="accent6">
                    <a:lumMod val="75000"/>
                  </a:schemeClr>
                </a:solidFill>
              </a:rPr>
              <a:t>A </a:t>
            </a:r>
            <a:r>
              <a:rPr lang="hu-HU" sz="2400" b="1" dirty="0" err="1">
                <a:solidFill>
                  <a:schemeClr val="accent6">
                    <a:lumMod val="75000"/>
                  </a:schemeClr>
                </a:solidFill>
              </a:rPr>
              <a:t>biodiverzitás</a:t>
            </a:r>
            <a:r>
              <a:rPr lang="hu-HU" sz="2400" b="1" dirty="0">
                <a:solidFill>
                  <a:schemeClr val="accent6">
                    <a:lumMod val="75000"/>
                  </a:schemeClr>
                </a:solidFill>
              </a:rPr>
              <a:t> csökkenéstől  a  globális világrend reformjáig</a:t>
            </a:r>
          </a:p>
          <a:p>
            <a:pPr algn="ctr"/>
            <a:r>
              <a:rPr lang="hu-HU" sz="1600" b="1" dirty="0">
                <a:solidFill>
                  <a:schemeClr val="accent6">
                    <a:lumMod val="75000"/>
                  </a:schemeClr>
                </a:solidFill>
              </a:rPr>
              <a:t>Ajánlott rövid,  „</a:t>
            </a:r>
            <a:r>
              <a:rPr lang="hu-HU" sz="1600" b="1" dirty="0" err="1">
                <a:solidFill>
                  <a:schemeClr val="accent6">
                    <a:lumMod val="75000"/>
                  </a:schemeClr>
                </a:solidFill>
              </a:rPr>
              <a:t>up-to-date</a:t>
            </a:r>
            <a:r>
              <a:rPr lang="hu-HU" sz="1600" b="1" dirty="0">
                <a:solidFill>
                  <a:schemeClr val="accent6">
                    <a:lumMod val="75000"/>
                  </a:schemeClr>
                </a:solidFill>
              </a:rPr>
              <a:t>” eligazítások</a:t>
            </a:r>
          </a:p>
        </p:txBody>
      </p:sp>
      <p:sp>
        <p:nvSpPr>
          <p:cNvPr id="5" name="Szövegdoboz 4">
            <a:extLst>
              <a:ext uri="{FF2B5EF4-FFF2-40B4-BE49-F238E27FC236}">
                <a16:creationId xmlns:a16="http://schemas.microsoft.com/office/drawing/2014/main" xmlns="" id="{7E20492D-591B-4996-87B9-44ECDA7C3744}"/>
              </a:ext>
            </a:extLst>
          </p:cNvPr>
          <p:cNvSpPr txBox="1"/>
          <p:nvPr/>
        </p:nvSpPr>
        <p:spPr>
          <a:xfrm>
            <a:off x="4676776" y="6473228"/>
            <a:ext cx="4328680" cy="369332"/>
          </a:xfrm>
          <a:prstGeom prst="rect">
            <a:avLst/>
          </a:prstGeom>
          <a:noFill/>
        </p:spPr>
        <p:txBody>
          <a:bodyPr wrap="square" rtlCol="0">
            <a:spAutoFit/>
          </a:bodyPr>
          <a:lstStyle/>
          <a:p>
            <a:r>
              <a:rPr lang="hu-HU" i="1" dirty="0">
                <a:solidFill>
                  <a:schemeClr val="accent6">
                    <a:lumMod val="50000"/>
                  </a:schemeClr>
                </a:solidFill>
              </a:rPr>
              <a:t>Mindegyik szabadon olvasható az interneten</a:t>
            </a:r>
          </a:p>
        </p:txBody>
      </p:sp>
    </p:spTree>
    <p:extLst>
      <p:ext uri="{BB962C8B-B14F-4D97-AF65-F5344CB8AC3E}">
        <p14:creationId xmlns:p14="http://schemas.microsoft.com/office/powerpoint/2010/main" val="2750634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a:extLst>
              <a:ext uri="{FF2B5EF4-FFF2-40B4-BE49-F238E27FC236}">
                <a16:creationId xmlns:a16="http://schemas.microsoft.com/office/drawing/2014/main" xmlns="" id="{95294E5A-1ADA-4536-869C-57FF63CC694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266219"/>
            <a:ext cx="9173984" cy="5702098"/>
          </a:xfrm>
          <a:prstGeom prst="rect">
            <a:avLst/>
          </a:prstGeom>
        </p:spPr>
      </p:pic>
      <p:sp>
        <p:nvSpPr>
          <p:cNvPr id="5" name="Téglalap 4">
            <a:extLst>
              <a:ext uri="{FF2B5EF4-FFF2-40B4-BE49-F238E27FC236}">
                <a16:creationId xmlns:a16="http://schemas.microsoft.com/office/drawing/2014/main" xmlns="" id="{FDD67CC2-D776-45EE-A43E-07D8835F9E1D}"/>
              </a:ext>
            </a:extLst>
          </p:cNvPr>
          <p:cNvSpPr/>
          <p:nvPr/>
        </p:nvSpPr>
        <p:spPr>
          <a:xfrm>
            <a:off x="520700" y="6168724"/>
            <a:ext cx="7886700" cy="3000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Off to the Med? … a rhino getting airlifted in South Africa. Photograph: Green Renaissance/</a:t>
            </a:r>
            <a:r>
              <a:rPr kumimoji="0" lang="en-US" sz="1350" b="0" i="0" u="none" strike="noStrike" kern="1200" cap="none" spc="0" normalizeH="0" baseline="0" noProof="0" dirty="0" err="1">
                <a:ln>
                  <a:noFill/>
                </a:ln>
                <a:solidFill>
                  <a:prstClr val="black"/>
                </a:solidFill>
                <a:effectLst/>
                <a:uLnTx/>
                <a:uFillTx/>
                <a:latin typeface="Calibri" panose="020F0502020204030204"/>
                <a:ea typeface="+mn-ea"/>
                <a:cs typeface="+mn-cs"/>
              </a:rPr>
              <a:t>Barcroft</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 Media </a:t>
            </a:r>
            <a:endParaRPr kumimoji="0" lang="hu-HU"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zövegdoboz 1">
            <a:extLst>
              <a:ext uri="{FF2B5EF4-FFF2-40B4-BE49-F238E27FC236}">
                <a16:creationId xmlns:a16="http://schemas.microsoft.com/office/drawing/2014/main" xmlns="" id="{4753662E-14FE-4F05-A2DB-B0B7CFDA3424}"/>
              </a:ext>
            </a:extLst>
          </p:cNvPr>
          <p:cNvSpPr txBox="1"/>
          <p:nvPr/>
        </p:nvSpPr>
        <p:spPr>
          <a:xfrm>
            <a:off x="3259248" y="5341545"/>
            <a:ext cx="5576934" cy="369332"/>
          </a:xfrm>
          <a:prstGeom prst="rect">
            <a:avLst/>
          </a:prstGeom>
          <a:noFill/>
        </p:spPr>
        <p:txBody>
          <a:bodyPr wrap="square" rtlCol="0">
            <a:spAutoFit/>
          </a:bodyPr>
          <a:lstStyle/>
          <a:p>
            <a:r>
              <a:rPr lang="hu-HU" dirty="0">
                <a:solidFill>
                  <a:schemeClr val="bg1">
                    <a:lumMod val="95000"/>
                  </a:schemeClr>
                </a:solidFill>
              </a:rPr>
              <a:t>Akcióban a fenntartható </a:t>
            </a:r>
            <a:r>
              <a:rPr lang="hu-HU" dirty="0" err="1">
                <a:solidFill>
                  <a:schemeClr val="bg1">
                    <a:lumMod val="95000"/>
                  </a:schemeClr>
                </a:solidFill>
              </a:rPr>
              <a:t>biodiverzitás</a:t>
            </a:r>
            <a:endParaRPr lang="hu-HU" dirty="0">
              <a:solidFill>
                <a:schemeClr val="bg1">
                  <a:lumMod val="95000"/>
                </a:schemeClr>
              </a:solidFill>
            </a:endParaRPr>
          </a:p>
        </p:txBody>
      </p:sp>
    </p:spTree>
    <p:extLst>
      <p:ext uri="{BB962C8B-B14F-4D97-AF65-F5344CB8AC3E}">
        <p14:creationId xmlns:p14="http://schemas.microsoft.com/office/powerpoint/2010/main" val="2226292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2D7CCE63-1704-4AD9-8C9F-8C1EFB7596A1}"/>
              </a:ext>
            </a:extLst>
          </p:cNvPr>
          <p:cNvPicPr>
            <a:picLocks noChangeAspect="1"/>
          </p:cNvPicPr>
          <p:nvPr/>
        </p:nvPicPr>
        <p:blipFill>
          <a:blip r:embed="rId2"/>
          <a:stretch>
            <a:fillRect/>
          </a:stretch>
        </p:blipFill>
        <p:spPr>
          <a:xfrm>
            <a:off x="959668" y="704289"/>
            <a:ext cx="7158274" cy="5368705"/>
          </a:xfrm>
          <a:prstGeom prst="rect">
            <a:avLst/>
          </a:prstGeom>
        </p:spPr>
      </p:pic>
      <p:sp>
        <p:nvSpPr>
          <p:cNvPr id="3" name="Szövegdoboz 2">
            <a:extLst>
              <a:ext uri="{FF2B5EF4-FFF2-40B4-BE49-F238E27FC236}">
                <a16:creationId xmlns:a16="http://schemas.microsoft.com/office/drawing/2014/main" xmlns="" id="{D74DC26A-0932-4526-8635-1943FECE597D}"/>
              </a:ext>
            </a:extLst>
          </p:cNvPr>
          <p:cNvSpPr txBox="1"/>
          <p:nvPr/>
        </p:nvSpPr>
        <p:spPr>
          <a:xfrm>
            <a:off x="380246" y="181069"/>
            <a:ext cx="3829615" cy="523220"/>
          </a:xfrm>
          <a:prstGeom prst="rect">
            <a:avLst/>
          </a:prstGeom>
          <a:noFill/>
        </p:spPr>
        <p:txBody>
          <a:bodyPr wrap="square" rtlCol="0">
            <a:spAutoFit/>
          </a:bodyPr>
          <a:lstStyle/>
          <a:p>
            <a:r>
              <a:rPr lang="hu-HU" sz="2800" b="1" dirty="0">
                <a:solidFill>
                  <a:schemeClr val="accent6">
                    <a:lumMod val="75000"/>
                  </a:schemeClr>
                </a:solidFill>
              </a:rPr>
              <a:t>Kezdjük a gyökereknél</a:t>
            </a:r>
          </a:p>
        </p:txBody>
      </p:sp>
    </p:spTree>
    <p:extLst>
      <p:ext uri="{BB962C8B-B14F-4D97-AF65-F5344CB8AC3E}">
        <p14:creationId xmlns:p14="http://schemas.microsoft.com/office/powerpoint/2010/main" val="968999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Bodhi Paul Chefurka fényképe.">
            <a:extLst>
              <a:ext uri="{FF2B5EF4-FFF2-40B4-BE49-F238E27FC236}">
                <a16:creationId xmlns:a16="http://schemas.microsoft.com/office/drawing/2014/main" xmlns="" id="{C04F50D4-126E-415B-9255-B187202B1D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49275"/>
            <a:ext cx="9144000" cy="481965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xmlns="" id="{FD8AD602-0D6D-4AEB-A118-B16900537402}"/>
              </a:ext>
            </a:extLst>
          </p:cNvPr>
          <p:cNvSpPr txBox="1">
            <a:spLocks noChangeArrowheads="1"/>
          </p:cNvSpPr>
          <p:nvPr/>
        </p:nvSpPr>
        <p:spPr bwMode="auto">
          <a:xfrm>
            <a:off x="0" y="44450"/>
            <a:ext cx="7813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Megoldás -„B” változat</a:t>
            </a:r>
            <a:r>
              <a:rPr kumimoji="0" lang="hu-HU" altLang="hu-HU"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Deus ex machina      (off)</a:t>
            </a:r>
          </a:p>
        </p:txBody>
      </p:sp>
      <p:sp>
        <p:nvSpPr>
          <p:cNvPr id="45060" name="Text Box 4">
            <a:extLst>
              <a:ext uri="{FF2B5EF4-FFF2-40B4-BE49-F238E27FC236}">
                <a16:creationId xmlns:a16="http://schemas.microsoft.com/office/drawing/2014/main" xmlns="" id="{20276F5B-2052-4A35-8514-1116B2A1B9F1}"/>
              </a:ext>
            </a:extLst>
          </p:cNvPr>
          <p:cNvSpPr txBox="1">
            <a:spLocks noChangeArrowheads="1"/>
          </p:cNvSpPr>
          <p:nvPr/>
        </p:nvSpPr>
        <p:spPr bwMode="auto">
          <a:xfrm>
            <a:off x="250825" y="5300663"/>
            <a:ext cx="8713788" cy="150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a:t>
            </a:r>
            <a:r>
              <a:rPr kumimoji="0" lang="hu-HU" altLang="hu-HU" sz="1600" b="1" i="1" u="none" strike="noStrike" kern="1200" cap="none" spc="0" normalizeH="0" baseline="0" noProof="0">
                <a:ln>
                  <a:noFill/>
                </a:ln>
                <a:solidFill>
                  <a:srgbClr val="000000"/>
                </a:solidFill>
                <a:effectLst/>
                <a:uLnTx/>
                <a:uFillTx/>
                <a:latin typeface="Arial" panose="020B0604020202020204" pitchFamily="34" charset="0"/>
                <a:ea typeface="+mn-ea"/>
                <a:cs typeface="+mn-cs"/>
              </a:rPr>
              <a:t>deus ex machina</a:t>
            </a:r>
            <a:r>
              <a:rPr kumimoji="0" lang="hu-HU" altLang="hu-HU"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(szó szerint „Isten a gépből”) a történetek egy jellemző eleme, egy meglepő, nem várt esemény, amely hirtelen teljesen megold egy addig megoldhatatlannak vélt bonyodalmat. Általában isteni beavatkozás.</a:t>
            </a:r>
            <a:r>
              <a:rPr kumimoji="0" lang="hu-HU" altLang="hu-H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hu-HU" altLang="hu-HU"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Az ókori görög drámákban gyakran előfordul, hogy a cselekmény oly kilátástalanná válik, hogy csak egy  isteni közbeavatkozás oldhatja fel. Az istent játszó színész egy hatalmas daruval vagy más szerkezettel ereszkedett le a színpadra, és megoldotta a helyzetet. </a:t>
            </a:r>
          </a:p>
        </p:txBody>
      </p:sp>
      <p:sp>
        <p:nvSpPr>
          <p:cNvPr id="45061" name="Text Box 5">
            <a:extLst>
              <a:ext uri="{FF2B5EF4-FFF2-40B4-BE49-F238E27FC236}">
                <a16:creationId xmlns:a16="http://schemas.microsoft.com/office/drawing/2014/main" xmlns="" id="{F58DB139-A09C-4CBE-B026-275F4303B756}"/>
              </a:ext>
            </a:extLst>
          </p:cNvPr>
          <p:cNvSpPr txBox="1">
            <a:spLocks noChangeArrowheads="1"/>
          </p:cNvSpPr>
          <p:nvPr/>
        </p:nvSpPr>
        <p:spPr bwMode="auto">
          <a:xfrm>
            <a:off x="539750" y="908050"/>
            <a:ext cx="64087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4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Köszönöm a figyelmet!</a:t>
            </a:r>
          </a:p>
        </p:txBody>
      </p:sp>
    </p:spTree>
    <p:extLst>
      <p:ext uri="{BB962C8B-B14F-4D97-AF65-F5344CB8AC3E}">
        <p14:creationId xmlns:p14="http://schemas.microsoft.com/office/powerpoint/2010/main" val="3110607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8606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09734D30-FB96-409A-B06D-00CF4BA3F2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144000" cy="6057900"/>
          </a:xfrm>
          <a:prstGeom prst="rect">
            <a:avLst/>
          </a:prstGeom>
        </p:spPr>
      </p:pic>
      <p:sp>
        <p:nvSpPr>
          <p:cNvPr id="3" name="Téglalap 2">
            <a:extLst>
              <a:ext uri="{FF2B5EF4-FFF2-40B4-BE49-F238E27FC236}">
                <a16:creationId xmlns:a16="http://schemas.microsoft.com/office/drawing/2014/main" xmlns="" id="{BD56D98F-6C49-49AD-94B8-16103C293C68}"/>
              </a:ext>
            </a:extLst>
          </p:cNvPr>
          <p:cNvSpPr/>
          <p:nvPr/>
        </p:nvSpPr>
        <p:spPr>
          <a:xfrm>
            <a:off x="76200" y="6253460"/>
            <a:ext cx="9067800"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Manila Bay in the Philippines covered with plastic bags and rubbish. Photograph: Joshua Mark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Dalupang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/EPA </a:t>
            </a: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849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7D3DB692-C96B-4EE3-868B-99D247FE2C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2710"/>
            <a:ext cx="9144000" cy="6101080"/>
          </a:xfrm>
          <a:prstGeom prst="rect">
            <a:avLst/>
          </a:prstGeom>
        </p:spPr>
      </p:pic>
      <p:sp>
        <p:nvSpPr>
          <p:cNvPr id="3" name="Téglalap 2">
            <a:extLst>
              <a:ext uri="{FF2B5EF4-FFF2-40B4-BE49-F238E27FC236}">
                <a16:creationId xmlns:a16="http://schemas.microsoft.com/office/drawing/2014/main" xmlns="" id="{9E7753E4-B5F3-4423-9E88-217BB0EC48FE}"/>
              </a:ext>
            </a:extLst>
          </p:cNvPr>
          <p:cNvSpPr/>
          <p:nvPr/>
        </p:nvSpPr>
        <p:spPr>
          <a:xfrm>
            <a:off x="0" y="5608588"/>
            <a:ext cx="9144000" cy="113877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Ski Dubai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indoor ski resort with 22,500 square meters of indoor ski area. It is a part of the Mall of the Emirates, one of the largest shopping malls in the world. Photographed on 12 January 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Photograph: Nick Hannes</a:t>
            </a:r>
            <a:endParaRPr kumimoji="0" lang="hu-HU"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80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CC552298-6AF6-4445-8111-B2655EE5F5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551"/>
            <a:ext cx="9144000" cy="6087947"/>
          </a:xfrm>
          <a:prstGeom prst="rect">
            <a:avLst/>
          </a:prstGeom>
        </p:spPr>
      </p:pic>
      <p:sp>
        <p:nvSpPr>
          <p:cNvPr id="3" name="Téglalap 2">
            <a:extLst>
              <a:ext uri="{FF2B5EF4-FFF2-40B4-BE49-F238E27FC236}">
                <a16:creationId xmlns:a16="http://schemas.microsoft.com/office/drawing/2014/main" xmlns="" id="{A3E26867-A40E-4F13-B22A-E0C0270907DC}"/>
              </a:ext>
            </a:extLst>
          </p:cNvPr>
          <p:cNvSpPr/>
          <p:nvPr/>
        </p:nvSpPr>
        <p:spPr>
          <a:xfrm>
            <a:off x="3179824" y="6187559"/>
            <a:ext cx="278435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Mall of the Emirates Dubai </a:t>
            </a:r>
          </a:p>
        </p:txBody>
      </p:sp>
    </p:spTree>
    <p:extLst>
      <p:ext uri="{BB962C8B-B14F-4D97-AF65-F5344CB8AC3E}">
        <p14:creationId xmlns:p14="http://schemas.microsoft.com/office/powerpoint/2010/main" val="728035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xmlns="" id="{20E1FEDF-38E9-4C9E-9E2D-338F70F4DFFC}"/>
              </a:ext>
            </a:extLst>
          </p:cNvPr>
          <p:cNvPicPr>
            <a:picLocks noChangeAspect="1"/>
          </p:cNvPicPr>
          <p:nvPr/>
        </p:nvPicPr>
        <p:blipFill>
          <a:blip r:embed="rId2"/>
          <a:stretch>
            <a:fillRect/>
          </a:stretch>
        </p:blipFill>
        <p:spPr>
          <a:xfrm>
            <a:off x="1026061" y="769545"/>
            <a:ext cx="6696545" cy="5022409"/>
          </a:xfrm>
          <a:prstGeom prst="rect">
            <a:avLst/>
          </a:prstGeom>
        </p:spPr>
      </p:pic>
    </p:spTree>
    <p:extLst>
      <p:ext uri="{BB962C8B-B14F-4D97-AF65-F5344CB8AC3E}">
        <p14:creationId xmlns:p14="http://schemas.microsoft.com/office/powerpoint/2010/main" val="3766394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D0FBD211-93E4-4F2C-B9A2-98319F65041E}"/>
              </a:ext>
            </a:extLst>
          </p:cNvPr>
          <p:cNvSpPr>
            <a:spLocks noGrp="1" noChangeArrowheads="1"/>
          </p:cNvSpPr>
          <p:nvPr>
            <p:ph type="title"/>
          </p:nvPr>
        </p:nvSpPr>
        <p:spPr>
          <a:xfrm>
            <a:off x="700088" y="0"/>
            <a:ext cx="7772400" cy="1143000"/>
          </a:xfrm>
        </p:spPr>
        <p:txBody>
          <a:bodyPr/>
          <a:lstStyle/>
          <a:p>
            <a:r>
              <a:rPr lang="hu-HU" altLang="hu-HU"/>
              <a:t>Fajok közötti interakciók</a:t>
            </a:r>
          </a:p>
        </p:txBody>
      </p:sp>
      <p:sp>
        <p:nvSpPr>
          <p:cNvPr id="19459" name="Rectangle 3">
            <a:extLst>
              <a:ext uri="{FF2B5EF4-FFF2-40B4-BE49-F238E27FC236}">
                <a16:creationId xmlns:a16="http://schemas.microsoft.com/office/drawing/2014/main" xmlns="" id="{A0FC6B8B-293C-41D3-83FB-65B39F620992}"/>
              </a:ext>
            </a:extLst>
          </p:cNvPr>
          <p:cNvSpPr>
            <a:spLocks noGrp="1" noChangeArrowheads="1"/>
          </p:cNvSpPr>
          <p:nvPr>
            <p:ph type="body" idx="1"/>
          </p:nvPr>
        </p:nvSpPr>
        <p:spPr>
          <a:xfrm>
            <a:off x="-1189038" y="1006475"/>
            <a:ext cx="8229601" cy="4525963"/>
          </a:xfrm>
        </p:spPr>
        <p:txBody>
          <a:bodyPr/>
          <a:lstStyle/>
          <a:p>
            <a:pPr marL="2209800" lvl="4" indent="-381000">
              <a:buFontTx/>
              <a:buAutoNum type="arabicPeriod"/>
            </a:pPr>
            <a:r>
              <a:rPr lang="hu-HU" altLang="hu-HU" sz="3200" dirty="0" err="1">
                <a:solidFill>
                  <a:srgbClr val="FF00FF"/>
                </a:solidFill>
              </a:rPr>
              <a:t>Trofikus</a:t>
            </a:r>
            <a:r>
              <a:rPr lang="hu-HU" altLang="hu-HU" sz="3200" dirty="0">
                <a:solidFill>
                  <a:srgbClr val="FF00FF"/>
                </a:solidFill>
              </a:rPr>
              <a:t> szintek között:</a:t>
            </a:r>
            <a:r>
              <a:rPr lang="hu-HU" altLang="hu-HU" sz="2400" dirty="0"/>
              <a:t>                     </a:t>
            </a:r>
            <a:r>
              <a:rPr lang="hu-HU" altLang="hu-HU" sz="2400" dirty="0" err="1"/>
              <a:t>predátor</a:t>
            </a:r>
            <a:r>
              <a:rPr lang="hu-HU" altLang="hu-HU" sz="2400" dirty="0"/>
              <a:t> – préda                                                </a:t>
            </a:r>
            <a:r>
              <a:rPr lang="hu-HU" altLang="hu-HU" sz="2400" dirty="0" err="1"/>
              <a:t>mutualizmus</a:t>
            </a:r>
            <a:endParaRPr lang="hu-HU" altLang="hu-HU" sz="2400" dirty="0"/>
          </a:p>
          <a:p>
            <a:pPr marL="2209800" lvl="4" indent="-381000">
              <a:buFontTx/>
              <a:buAutoNum type="arabicPeriod"/>
            </a:pPr>
            <a:r>
              <a:rPr lang="hu-HU" altLang="hu-HU" sz="3200" dirty="0" err="1">
                <a:solidFill>
                  <a:srgbClr val="FF00FF"/>
                </a:solidFill>
              </a:rPr>
              <a:t>Trofikus</a:t>
            </a:r>
            <a:r>
              <a:rPr lang="hu-HU" altLang="hu-HU" sz="3200" dirty="0">
                <a:solidFill>
                  <a:srgbClr val="FF00FF"/>
                </a:solidFill>
              </a:rPr>
              <a:t> szinten belül:</a:t>
            </a:r>
            <a:r>
              <a:rPr lang="hu-HU" altLang="hu-HU" dirty="0"/>
              <a:t>                                             </a:t>
            </a:r>
            <a:r>
              <a:rPr lang="hu-HU" altLang="hu-HU" sz="2400" dirty="0"/>
              <a:t> versengés                                                               forrás megosztás                                                        együttműködés</a:t>
            </a:r>
          </a:p>
        </p:txBody>
      </p:sp>
      <p:sp>
        <p:nvSpPr>
          <p:cNvPr id="19460" name="Text Box 4">
            <a:extLst>
              <a:ext uri="{FF2B5EF4-FFF2-40B4-BE49-F238E27FC236}">
                <a16:creationId xmlns:a16="http://schemas.microsoft.com/office/drawing/2014/main" xmlns="" id="{7F492590-5100-4604-B510-E7DBCA937216}"/>
              </a:ext>
            </a:extLst>
          </p:cNvPr>
          <p:cNvSpPr txBox="1">
            <a:spLocks noChangeArrowheads="1"/>
          </p:cNvSpPr>
          <p:nvPr/>
        </p:nvSpPr>
        <p:spPr bwMode="auto">
          <a:xfrm>
            <a:off x="215900" y="4221163"/>
            <a:ext cx="9398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333399"/>
                </a:solidFill>
                <a:effectLst>
                  <a:outerShdw blurRad="38100" dist="38100" dir="2700000" algn="tl">
                    <a:srgbClr val="C0C0C0"/>
                  </a:outerShdw>
                </a:effectLst>
                <a:uLnTx/>
                <a:uFillTx/>
                <a:latin typeface="Arial" panose="020B0604020202020204" pitchFamily="34" charset="0"/>
                <a:ea typeface="+mn-ea"/>
                <a:cs typeface="+mn-cs"/>
              </a:rPr>
              <a:t>                  </a:t>
            </a:r>
            <a:r>
              <a:rPr kumimoji="0" lang="hu-HU" altLang="hu-HU" sz="2400" b="0" i="0" u="none" strike="noStrike" kern="1200" cap="none" spc="0" normalizeH="0" baseline="0" noProof="0" dirty="0" err="1">
                <a:ln>
                  <a:noFill/>
                </a:ln>
                <a:solidFill>
                  <a:srgbClr val="333399"/>
                </a:solidFill>
                <a:effectLst>
                  <a:outerShdw blurRad="38100" dist="38100" dir="2700000" algn="tl">
                    <a:srgbClr val="C0C0C0"/>
                  </a:outerShdw>
                </a:effectLst>
                <a:uLnTx/>
                <a:uFillTx/>
                <a:latin typeface="Arial" panose="020B0604020202020204" pitchFamily="34" charset="0"/>
                <a:ea typeface="+mn-ea"/>
                <a:cs typeface="+mn-cs"/>
              </a:rPr>
              <a:t>Lotka</a:t>
            </a:r>
            <a:r>
              <a:rPr kumimoji="0" lang="hu-HU" altLang="hu-HU" sz="2400" b="0" i="0" u="none" strike="noStrike" kern="1200" cap="none" spc="0" normalizeH="0" baseline="0" noProof="0" dirty="0">
                <a:ln>
                  <a:noFill/>
                </a:ln>
                <a:solidFill>
                  <a:srgbClr val="333399"/>
                </a:solidFill>
                <a:effectLst>
                  <a:outerShdw blurRad="38100" dist="38100" dir="2700000" algn="tl">
                    <a:srgbClr val="C0C0C0"/>
                  </a:outerShdw>
                </a:effectLst>
                <a:uLnTx/>
                <a:uFillTx/>
                <a:latin typeface="Arial" panose="020B0604020202020204" pitchFamily="34" charset="0"/>
                <a:ea typeface="+mn-ea"/>
                <a:cs typeface="+mn-cs"/>
              </a:rPr>
              <a:t> – </a:t>
            </a:r>
            <a:r>
              <a:rPr kumimoji="0" lang="hu-HU" altLang="hu-HU" sz="2400" b="0" i="0" u="none" strike="noStrike" kern="1200" cap="none" spc="0" normalizeH="0" baseline="0" noProof="0" dirty="0" err="1">
                <a:ln>
                  <a:noFill/>
                </a:ln>
                <a:solidFill>
                  <a:srgbClr val="333399"/>
                </a:solidFill>
                <a:effectLst>
                  <a:outerShdw blurRad="38100" dist="38100" dir="2700000" algn="tl">
                    <a:srgbClr val="C0C0C0"/>
                  </a:outerShdw>
                </a:effectLst>
                <a:uLnTx/>
                <a:uFillTx/>
                <a:latin typeface="Arial" panose="020B0604020202020204" pitchFamily="34" charset="0"/>
                <a:ea typeface="+mn-ea"/>
                <a:cs typeface="+mn-cs"/>
              </a:rPr>
              <a:t>Volterra</a:t>
            </a:r>
            <a:r>
              <a:rPr kumimoji="0" lang="hu-HU" altLang="hu-HU" sz="2400" b="0" i="0" u="none" strike="noStrike" kern="1200" cap="none" spc="0" normalizeH="0" baseline="0" noProof="0" dirty="0">
                <a:ln>
                  <a:noFill/>
                </a:ln>
                <a:solidFill>
                  <a:srgbClr val="333399"/>
                </a:solidFill>
                <a:effectLst>
                  <a:outerShdw blurRad="38100" dist="38100" dir="2700000" algn="tl">
                    <a:srgbClr val="C0C0C0"/>
                  </a:outerShdw>
                </a:effectLst>
                <a:uLnTx/>
                <a:uFillTx/>
                <a:latin typeface="Arial" panose="020B0604020202020204" pitchFamily="34" charset="0"/>
                <a:ea typeface="+mn-ea"/>
                <a:cs typeface="+mn-cs"/>
              </a:rPr>
              <a:t> modell  2 fajjal,  n fajjal                                     Eredmény: </a:t>
            </a:r>
            <a:r>
              <a:rPr kumimoji="0" lang="hu-HU" altLang="hu-HU" sz="1800" b="0" i="0" u="none" strike="noStrike" kern="1200" cap="none" spc="0" normalizeH="0" baseline="0" noProof="0" dirty="0">
                <a:ln>
                  <a:noFill/>
                </a:ln>
                <a:solidFill>
                  <a:srgbClr val="333399"/>
                </a:solidFill>
                <a:effectLst>
                  <a:outerShdw blurRad="38100" dist="38100" dir="2700000" algn="tl">
                    <a:srgbClr val="C0C0C0"/>
                  </a:outerShdw>
                </a:effectLst>
                <a:uLnTx/>
                <a:uFillTx/>
                <a:latin typeface="Arial" panose="020B0604020202020204" pitchFamily="34" charset="0"/>
                <a:ea typeface="+mn-ea"/>
                <a:cs typeface="+mn-cs"/>
              </a:rPr>
              <a:t>kipusztulás-kiszorítás, fluktuáció, koegzisztencia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000" b="0"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Interakciós paraméterek</a:t>
            </a:r>
            <a:r>
              <a:rPr kumimoji="0" lang="hu-HU" altLang="hu-HU" sz="2000" b="0" i="1"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 </a:t>
            </a:r>
            <a:r>
              <a:rPr kumimoji="0" lang="hu-HU" altLang="hu-HU" sz="2000" b="1" i="1"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populációgenetikai</a:t>
            </a:r>
            <a:r>
              <a:rPr kumimoji="0" lang="hu-HU" altLang="hu-HU" sz="20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 </a:t>
            </a:r>
            <a:r>
              <a:rPr kumimoji="0" lang="hu-HU" altLang="hu-HU" sz="2000" b="0"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változásával</a:t>
            </a:r>
            <a:r>
              <a:rPr kumimoji="0" lang="hu-HU" altLang="hu-HU" sz="2000" b="0" i="1"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 </a:t>
            </a:r>
            <a:r>
              <a:rPr kumimoji="0" lang="hu-HU" altLang="hu-HU" sz="2000" b="0" i="1"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n-ea"/>
                <a:cs typeface="+mn-cs"/>
              </a:rPr>
              <a:t>hálózatépítés, diverzitás és komplexitás növekedés, hatékonyabb anyag és energiaforgalom, jobb és megbízhatóbb</a:t>
            </a:r>
            <a:r>
              <a:rPr kumimoji="0" lang="hu-HU" altLang="hu-HU" sz="2000" b="0" i="1"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 </a:t>
            </a:r>
            <a:r>
              <a:rPr kumimoji="0" lang="hu-HU" altLang="hu-HU" sz="2800" b="0" i="1"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   </a:t>
            </a:r>
            <a:r>
              <a:rPr kumimoji="0" lang="hu-HU" altLang="hu-HU" sz="2000" b="0" i="1"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anose="020B0604020202020204" pitchFamily="34" charset="0"/>
                <a:ea typeface="+mn-ea"/>
                <a:cs typeface="+mn-cs"/>
              </a:rPr>
              <a:t>ökoszisztéma „szolgáltatások” valósulnak meg!</a:t>
            </a:r>
          </a:p>
        </p:txBody>
      </p:sp>
    </p:spTree>
    <p:extLst>
      <p:ext uri="{BB962C8B-B14F-4D97-AF65-F5344CB8AC3E}">
        <p14:creationId xmlns:p14="http://schemas.microsoft.com/office/powerpoint/2010/main" val="30215107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xmlns="" id="{D29AFF73-E186-417C-BA43-8FDFD09C4366}"/>
              </a:ext>
            </a:extLst>
          </p:cNvPr>
          <p:cNvSpPr txBox="1">
            <a:spLocks noChangeArrowheads="1"/>
          </p:cNvSpPr>
          <p:nvPr/>
        </p:nvSpPr>
        <p:spPr bwMode="auto">
          <a:xfrm>
            <a:off x="319088" y="1276350"/>
            <a:ext cx="8824912" cy="55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Genetikai diverzitás</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alkalmazkodóképes faj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ezek sokaságában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Faj diverzitás</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rugalmas </a:t>
            </a:r>
            <a:r>
              <a:rPr kumimoji="0" lang="hu-HU" altLang="hu-HU"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táplálékhálozat</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társulás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ezek sokféleségében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Társulás diverzitás</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fenntartható táj</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ezek változatosságában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Táj diverzitás</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vegetációs öv (</a:t>
            </a:r>
            <a:r>
              <a:rPr kumimoji="0" lang="hu-HU" altLang="hu-HU"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biom</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plaszticitása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ezek összességében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0" i="0" u="none" strike="noStrike" kern="1200" cap="none" spc="0" normalizeH="0" baseline="0" noProof="0" dirty="0" err="1">
                <a:ln>
                  <a:noFill/>
                </a:ln>
                <a:solidFill>
                  <a:srgbClr val="006600"/>
                </a:solidFill>
                <a:effectLst/>
                <a:uLnTx/>
                <a:uFillTx/>
                <a:latin typeface="Arial" panose="020B0604020202020204" pitchFamily="34" charset="0"/>
                <a:ea typeface="+mn-ea"/>
                <a:cs typeface="+mn-cs"/>
              </a:rPr>
              <a:t>Biom</a:t>
            </a:r>
            <a:r>
              <a:rPr kumimoji="0" lang="hu-HU" altLang="hu-HU" sz="2400" b="0" i="0" u="none" strike="noStrike" kern="1200" cap="none" spc="0" normalizeH="0" baseline="0" noProof="0" dirty="0">
                <a:ln>
                  <a:noFill/>
                </a:ln>
                <a:solidFill>
                  <a:srgbClr val="006600"/>
                </a:solidFill>
                <a:effectLst/>
                <a:uLnTx/>
                <a:uFillTx/>
                <a:latin typeface="Arial" panose="020B0604020202020204" pitchFamily="34" charset="0"/>
                <a:ea typeface="+mn-ea"/>
                <a:cs typeface="+mn-cs"/>
              </a:rPr>
              <a:t> diverzitás</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fenntartható</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hu-HU" altLang="hu-HU"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bioszféra</a:t>
            </a:r>
            <a:r>
              <a:rPr kumimoji="0" lang="hu-HU" altLang="hu-HU"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1" u="none" strike="noStrike" kern="1200" cap="none" spc="0" normalizeH="0" baseline="0" noProof="0" dirty="0">
                <a:ln>
                  <a:noFill/>
                </a:ln>
                <a:solidFill>
                  <a:srgbClr val="FF3300"/>
                </a:solidFill>
                <a:effectLst/>
                <a:uLnTx/>
                <a:uFillTx/>
                <a:latin typeface="Arial" panose="020B0604020202020204" pitchFamily="34" charset="0"/>
                <a:ea typeface="+mn-ea"/>
                <a:cs typeface="+mn-cs"/>
              </a:rPr>
              <a:t>                                        jó ökoszisztéma  „szolgáltatások”</a:t>
            </a:r>
          </a:p>
        </p:txBody>
      </p:sp>
      <p:sp>
        <p:nvSpPr>
          <p:cNvPr id="23555" name="Text Box 3">
            <a:extLst>
              <a:ext uri="{FF2B5EF4-FFF2-40B4-BE49-F238E27FC236}">
                <a16:creationId xmlns:a16="http://schemas.microsoft.com/office/drawing/2014/main" xmlns="" id="{5445DB7D-899E-42D4-A009-CCC9FEBE57DE}"/>
              </a:ext>
            </a:extLst>
          </p:cNvPr>
          <p:cNvSpPr txBox="1">
            <a:spLocks noChangeArrowheads="1"/>
          </p:cNvSpPr>
          <p:nvPr/>
        </p:nvSpPr>
        <p:spPr bwMode="auto">
          <a:xfrm>
            <a:off x="276225" y="-14288"/>
            <a:ext cx="8867775" cy="112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3200" b="1" i="0" u="none" strike="noStrike" kern="1200" cap="none" spc="0" normalizeH="0" baseline="0" noProof="0">
                <a:ln>
                  <a:noFill/>
                </a:ln>
                <a:solidFill>
                  <a:srgbClr val="333399"/>
                </a:solidFill>
                <a:effectLst/>
                <a:uLnTx/>
                <a:uFillTx/>
                <a:latin typeface="Arial" panose="020B0604020202020204" pitchFamily="34" charset="0"/>
                <a:ea typeface="+mn-ea"/>
                <a:cs typeface="+mn-cs"/>
              </a:rPr>
              <a:t>Szerveződési szint              hatás</a:t>
            </a:r>
            <a:r>
              <a:rPr kumimoji="0" lang="hu-HU" altLang="hu-HU"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808080"/>
                </a:solidFill>
                <a:effectLst/>
                <a:uLnTx/>
                <a:uFillTx/>
                <a:latin typeface="Arial" panose="020B0604020202020204" pitchFamily="34" charset="0"/>
                <a:ea typeface="+mn-ea"/>
                <a:cs typeface="+mn-cs"/>
              </a:rPr>
              <a:t>                                                 </a:t>
            </a:r>
          </a:p>
        </p:txBody>
      </p:sp>
      <p:sp>
        <p:nvSpPr>
          <p:cNvPr id="23556" name="Text Box 4">
            <a:extLst>
              <a:ext uri="{FF2B5EF4-FFF2-40B4-BE49-F238E27FC236}">
                <a16:creationId xmlns:a16="http://schemas.microsoft.com/office/drawing/2014/main" xmlns="" id="{7DF4BC1D-6264-4377-818C-4358AD8F1FEA}"/>
              </a:ext>
            </a:extLst>
          </p:cNvPr>
          <p:cNvSpPr txBox="1">
            <a:spLocks noChangeArrowheads="1"/>
          </p:cNvSpPr>
          <p:nvPr/>
        </p:nvSpPr>
        <p:spPr bwMode="auto">
          <a:xfrm>
            <a:off x="4708525" y="341313"/>
            <a:ext cx="4435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u-HU" altLang="hu-HU" sz="2400" b="0" i="0" u="none" strike="noStrike" kern="1200" cap="none" spc="0" normalizeH="0" baseline="0" noProof="0">
                <a:ln>
                  <a:noFill/>
                </a:ln>
                <a:solidFill>
                  <a:srgbClr val="333399"/>
                </a:solidFill>
                <a:effectLst/>
                <a:uLnTx/>
                <a:uFillTx/>
                <a:latin typeface="Arial" panose="020B0604020202020204" pitchFamily="34" charset="0"/>
                <a:ea typeface="+mn-ea"/>
                <a:cs typeface="+mn-cs"/>
              </a:rPr>
              <a:t>(kellő diverzitással)</a:t>
            </a:r>
          </a:p>
        </p:txBody>
      </p:sp>
      <p:sp>
        <p:nvSpPr>
          <p:cNvPr id="23557" name="Line 5">
            <a:extLst>
              <a:ext uri="{FF2B5EF4-FFF2-40B4-BE49-F238E27FC236}">
                <a16:creationId xmlns:a16="http://schemas.microsoft.com/office/drawing/2014/main" xmlns="" id="{F81AF82E-3090-459F-880A-A41B75D6701E}"/>
              </a:ext>
            </a:extLst>
          </p:cNvPr>
          <p:cNvSpPr>
            <a:spLocks noChangeShapeType="1"/>
          </p:cNvSpPr>
          <p:nvPr/>
        </p:nvSpPr>
        <p:spPr bwMode="auto">
          <a:xfrm>
            <a:off x="3192463" y="1509713"/>
            <a:ext cx="1552575" cy="14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8" name="Line 6">
            <a:extLst>
              <a:ext uri="{FF2B5EF4-FFF2-40B4-BE49-F238E27FC236}">
                <a16:creationId xmlns:a16="http://schemas.microsoft.com/office/drawing/2014/main" xmlns="" id="{24A4EDC7-794F-4617-B02B-5566C35C624F}"/>
              </a:ext>
            </a:extLst>
          </p:cNvPr>
          <p:cNvSpPr>
            <a:spLocks noChangeShapeType="1"/>
          </p:cNvSpPr>
          <p:nvPr/>
        </p:nvSpPr>
        <p:spPr bwMode="auto">
          <a:xfrm flipH="1">
            <a:off x="2249488" y="2119313"/>
            <a:ext cx="3121025" cy="3921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59" name="Line 7">
            <a:extLst>
              <a:ext uri="{FF2B5EF4-FFF2-40B4-BE49-F238E27FC236}">
                <a16:creationId xmlns:a16="http://schemas.microsoft.com/office/drawing/2014/main" xmlns="" id="{081BA9AB-5959-4A87-B336-7B2C6A02D655}"/>
              </a:ext>
            </a:extLst>
          </p:cNvPr>
          <p:cNvSpPr>
            <a:spLocks noChangeShapeType="1"/>
          </p:cNvSpPr>
          <p:nvPr/>
        </p:nvSpPr>
        <p:spPr bwMode="auto">
          <a:xfrm>
            <a:off x="2263775" y="2641600"/>
            <a:ext cx="13350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0" name="Line 8">
            <a:extLst>
              <a:ext uri="{FF2B5EF4-FFF2-40B4-BE49-F238E27FC236}">
                <a16:creationId xmlns:a16="http://schemas.microsoft.com/office/drawing/2014/main" xmlns="" id="{A107AD60-EEAE-4DF9-99C5-A9FCE2B8519B}"/>
              </a:ext>
            </a:extLst>
          </p:cNvPr>
          <p:cNvSpPr>
            <a:spLocks noChangeShapeType="1"/>
          </p:cNvSpPr>
          <p:nvPr/>
        </p:nvSpPr>
        <p:spPr bwMode="auto">
          <a:xfrm flipH="1">
            <a:off x="2932113" y="3178175"/>
            <a:ext cx="2424112" cy="40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1" name="Line 9">
            <a:extLst>
              <a:ext uri="{FF2B5EF4-FFF2-40B4-BE49-F238E27FC236}">
                <a16:creationId xmlns:a16="http://schemas.microsoft.com/office/drawing/2014/main" xmlns="" id="{341465EC-489A-47C2-8701-710E56A2D08A}"/>
              </a:ext>
            </a:extLst>
          </p:cNvPr>
          <p:cNvSpPr>
            <a:spLocks noChangeShapeType="1"/>
          </p:cNvSpPr>
          <p:nvPr/>
        </p:nvSpPr>
        <p:spPr bwMode="auto">
          <a:xfrm flipV="1">
            <a:off x="3019425" y="3700463"/>
            <a:ext cx="2249488" cy="15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2" name="Line 10">
            <a:extLst>
              <a:ext uri="{FF2B5EF4-FFF2-40B4-BE49-F238E27FC236}">
                <a16:creationId xmlns:a16="http://schemas.microsoft.com/office/drawing/2014/main" xmlns="" id="{6D018DF4-9BF5-436D-834B-0E21839DAA01}"/>
              </a:ext>
            </a:extLst>
          </p:cNvPr>
          <p:cNvSpPr>
            <a:spLocks noChangeShapeType="1"/>
          </p:cNvSpPr>
          <p:nvPr/>
        </p:nvSpPr>
        <p:spPr bwMode="auto">
          <a:xfrm flipH="1">
            <a:off x="2278063" y="4310063"/>
            <a:ext cx="3019425" cy="422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3" name="Line 11">
            <a:extLst>
              <a:ext uri="{FF2B5EF4-FFF2-40B4-BE49-F238E27FC236}">
                <a16:creationId xmlns:a16="http://schemas.microsoft.com/office/drawing/2014/main" xmlns="" id="{4728875B-87E5-4647-8A80-B2B4C68A1B38}"/>
              </a:ext>
            </a:extLst>
          </p:cNvPr>
          <p:cNvSpPr>
            <a:spLocks noChangeShapeType="1"/>
          </p:cNvSpPr>
          <p:nvPr/>
        </p:nvSpPr>
        <p:spPr bwMode="auto">
          <a:xfrm flipV="1">
            <a:off x="2293938" y="4833938"/>
            <a:ext cx="1290637" cy="142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4" name="Line 12">
            <a:extLst>
              <a:ext uri="{FF2B5EF4-FFF2-40B4-BE49-F238E27FC236}">
                <a16:creationId xmlns:a16="http://schemas.microsoft.com/office/drawing/2014/main" xmlns="" id="{D685DA73-4ECE-455B-95A0-91D956694F4A}"/>
              </a:ext>
            </a:extLst>
          </p:cNvPr>
          <p:cNvSpPr>
            <a:spLocks noChangeShapeType="1"/>
          </p:cNvSpPr>
          <p:nvPr/>
        </p:nvSpPr>
        <p:spPr bwMode="auto">
          <a:xfrm flipH="1">
            <a:off x="2524125" y="5370513"/>
            <a:ext cx="2757488" cy="5826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5" name="Line 13">
            <a:extLst>
              <a:ext uri="{FF2B5EF4-FFF2-40B4-BE49-F238E27FC236}">
                <a16:creationId xmlns:a16="http://schemas.microsoft.com/office/drawing/2014/main" xmlns="" id="{9922F8DC-9277-411F-A6FF-FA89C46E0ADF}"/>
              </a:ext>
            </a:extLst>
          </p:cNvPr>
          <p:cNvSpPr>
            <a:spLocks noChangeShapeType="1"/>
          </p:cNvSpPr>
          <p:nvPr/>
        </p:nvSpPr>
        <p:spPr bwMode="auto">
          <a:xfrm flipV="1">
            <a:off x="2568575" y="6034088"/>
            <a:ext cx="2019300" cy="30162"/>
          </a:xfrm>
          <a:prstGeom prst="line">
            <a:avLst/>
          </a:prstGeom>
          <a:noFill/>
          <a:ln w="28575" cap="rnd">
            <a:solidFill>
              <a:schemeClr val="tx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6" name="AutoShape 14">
            <a:extLst>
              <a:ext uri="{FF2B5EF4-FFF2-40B4-BE49-F238E27FC236}">
                <a16:creationId xmlns:a16="http://schemas.microsoft.com/office/drawing/2014/main" xmlns="" id="{AAAAEDAF-EDDF-460C-9051-681DE4E1E645}"/>
              </a:ext>
            </a:extLst>
          </p:cNvPr>
          <p:cNvSpPr>
            <a:spLocks noChangeArrowheads="1"/>
          </p:cNvSpPr>
          <p:nvPr/>
        </p:nvSpPr>
        <p:spPr bwMode="auto">
          <a:xfrm>
            <a:off x="6384925" y="1684338"/>
            <a:ext cx="88900" cy="288925"/>
          </a:xfrm>
          <a:prstGeom prst="downArrow">
            <a:avLst>
              <a:gd name="adj1" fmla="val 50000"/>
              <a:gd name="adj2" fmla="val 8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7" name="AutoShape 15">
            <a:extLst>
              <a:ext uri="{FF2B5EF4-FFF2-40B4-BE49-F238E27FC236}">
                <a16:creationId xmlns:a16="http://schemas.microsoft.com/office/drawing/2014/main" xmlns="" id="{50D6E5B2-E429-4296-9E00-00B12EBA156D}"/>
              </a:ext>
            </a:extLst>
          </p:cNvPr>
          <p:cNvSpPr>
            <a:spLocks noChangeArrowheads="1"/>
          </p:cNvSpPr>
          <p:nvPr/>
        </p:nvSpPr>
        <p:spPr bwMode="auto">
          <a:xfrm>
            <a:off x="6415088" y="2801938"/>
            <a:ext cx="88900" cy="231775"/>
          </a:xfrm>
          <a:prstGeom prst="downArrow">
            <a:avLst>
              <a:gd name="adj1" fmla="val 50000"/>
              <a:gd name="adj2" fmla="val 6517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8" name="AutoShape 16">
            <a:extLst>
              <a:ext uri="{FF2B5EF4-FFF2-40B4-BE49-F238E27FC236}">
                <a16:creationId xmlns:a16="http://schemas.microsoft.com/office/drawing/2014/main" xmlns="" id="{D44981E9-89A2-4966-BC47-E9D4A034319D}"/>
              </a:ext>
            </a:extLst>
          </p:cNvPr>
          <p:cNvSpPr>
            <a:spLocks noChangeArrowheads="1"/>
          </p:cNvSpPr>
          <p:nvPr/>
        </p:nvSpPr>
        <p:spPr bwMode="auto">
          <a:xfrm>
            <a:off x="6459538" y="3860800"/>
            <a:ext cx="88900" cy="290513"/>
          </a:xfrm>
          <a:prstGeom prst="downArrow">
            <a:avLst>
              <a:gd name="adj1" fmla="val 50000"/>
              <a:gd name="adj2" fmla="val 8169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69" name="AutoShape 17">
            <a:extLst>
              <a:ext uri="{FF2B5EF4-FFF2-40B4-BE49-F238E27FC236}">
                <a16:creationId xmlns:a16="http://schemas.microsoft.com/office/drawing/2014/main" xmlns="" id="{652A37A4-083E-4DBB-9F59-C8541D4F15F0}"/>
              </a:ext>
            </a:extLst>
          </p:cNvPr>
          <p:cNvSpPr>
            <a:spLocks noChangeArrowheads="1"/>
          </p:cNvSpPr>
          <p:nvPr/>
        </p:nvSpPr>
        <p:spPr bwMode="auto">
          <a:xfrm>
            <a:off x="6489700" y="4964113"/>
            <a:ext cx="88900" cy="276225"/>
          </a:xfrm>
          <a:prstGeom prst="downArrow">
            <a:avLst>
              <a:gd name="adj1" fmla="val 50000"/>
              <a:gd name="adj2" fmla="val 7767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70" name="Line 18">
            <a:extLst>
              <a:ext uri="{FF2B5EF4-FFF2-40B4-BE49-F238E27FC236}">
                <a16:creationId xmlns:a16="http://schemas.microsoft.com/office/drawing/2014/main" xmlns="" id="{6C0141FB-159C-4650-A3DC-2E65E56E9A5D}"/>
              </a:ext>
            </a:extLst>
          </p:cNvPr>
          <p:cNvSpPr>
            <a:spLocks noChangeShapeType="1"/>
          </p:cNvSpPr>
          <p:nvPr/>
        </p:nvSpPr>
        <p:spPr bwMode="auto">
          <a:xfrm>
            <a:off x="0" y="827088"/>
            <a:ext cx="9144000" cy="0"/>
          </a:xfrm>
          <a:prstGeom prst="line">
            <a:avLst/>
          </a:prstGeom>
          <a:noFill/>
          <a:ln w="571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71" name="Line 19">
            <a:extLst>
              <a:ext uri="{FF2B5EF4-FFF2-40B4-BE49-F238E27FC236}">
                <a16:creationId xmlns:a16="http://schemas.microsoft.com/office/drawing/2014/main" xmlns="" id="{440E68FF-A2E7-4C7E-8896-234672420752}"/>
              </a:ext>
            </a:extLst>
          </p:cNvPr>
          <p:cNvSpPr>
            <a:spLocks noChangeShapeType="1"/>
          </p:cNvSpPr>
          <p:nvPr/>
        </p:nvSpPr>
        <p:spPr bwMode="auto">
          <a:xfrm flipV="1">
            <a:off x="0" y="898525"/>
            <a:ext cx="9144000" cy="1588"/>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572" name="Text Box 20">
            <a:extLst>
              <a:ext uri="{FF2B5EF4-FFF2-40B4-BE49-F238E27FC236}">
                <a16:creationId xmlns:a16="http://schemas.microsoft.com/office/drawing/2014/main" xmlns="" id="{85A823ED-C822-4CCF-BDDA-30C9ED02167C}"/>
              </a:ext>
            </a:extLst>
          </p:cNvPr>
          <p:cNvSpPr txBox="1">
            <a:spLocks noChangeArrowheads="1"/>
          </p:cNvSpPr>
          <p:nvPr/>
        </p:nvSpPr>
        <p:spPr bwMode="auto">
          <a:xfrm rot="5400000">
            <a:off x="7175500" y="3440113"/>
            <a:ext cx="326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R E Z I L I E N C I A</a:t>
            </a:r>
          </a:p>
        </p:txBody>
      </p:sp>
    </p:spTree>
    <p:extLst>
      <p:ext uri="{BB962C8B-B14F-4D97-AF65-F5344CB8AC3E}">
        <p14:creationId xmlns:p14="http://schemas.microsoft.com/office/powerpoint/2010/main" val="98663461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xmlns="" id="{541F0C22-5B6E-4BD9-B8DF-2E9110319EE2}"/>
              </a:ext>
            </a:extLst>
          </p:cNvPr>
          <p:cNvSpPr txBox="1">
            <a:spLocks noChangeArrowheads="1"/>
          </p:cNvSpPr>
          <p:nvPr/>
        </p:nvSpPr>
        <p:spPr bwMode="auto">
          <a:xfrm>
            <a:off x="1258432" y="188913"/>
            <a:ext cx="7561718"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Őkológiai</a:t>
            </a:r>
            <a:r>
              <a:rPr kumimoji="0" lang="hu-HU" altLang="hu-HU"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rendszerek főbb „</a:t>
            </a:r>
            <a:r>
              <a:rPr kumimoji="0" lang="hu-HU" altLang="hu-HU"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szolgáltatásai</a:t>
            </a:r>
            <a:r>
              <a:rPr kumimoji="0" lang="hu-HU" altLang="hu-HU"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(mit </a:t>
            </a:r>
            <a:r>
              <a:rPr kumimoji="0" lang="hu-HU" altLang="hu-HU" sz="1800" b="1" i="0" u="none" strike="noStrike" kern="1200" cap="none" spc="0" normalizeH="0" baseline="0" noProof="0" dirty="0">
                <a:ln>
                  <a:noFill/>
                </a:ln>
                <a:solidFill>
                  <a:srgbClr val="008000"/>
                </a:solidFill>
                <a:effectLst/>
                <a:uLnTx/>
                <a:uFillTx/>
                <a:latin typeface="Arial" panose="020B0604020202020204" pitchFamily="34" charset="0"/>
                <a:ea typeface="+mn-ea"/>
                <a:cs typeface="+mn-cs"/>
              </a:rPr>
              <a:t>köszönhetünk</a:t>
            </a: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az ökológiai rendszerek működésének)</a:t>
            </a:r>
          </a:p>
        </p:txBody>
      </p:sp>
      <p:sp>
        <p:nvSpPr>
          <p:cNvPr id="24579" name="Text Box 3">
            <a:extLst>
              <a:ext uri="{FF2B5EF4-FFF2-40B4-BE49-F238E27FC236}">
                <a16:creationId xmlns:a16="http://schemas.microsoft.com/office/drawing/2014/main" xmlns="" id="{D6A60FDD-4270-4D62-BFAA-70466127F2B3}"/>
              </a:ext>
            </a:extLst>
          </p:cNvPr>
          <p:cNvSpPr txBox="1">
            <a:spLocks noChangeArrowheads="1"/>
          </p:cNvSpPr>
          <p:nvPr/>
        </p:nvSpPr>
        <p:spPr bwMode="auto">
          <a:xfrm>
            <a:off x="755650" y="2852738"/>
            <a:ext cx="2520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Segítik</a:t>
            </a:r>
          </a:p>
        </p:txBody>
      </p:sp>
      <p:sp>
        <p:nvSpPr>
          <p:cNvPr id="24580" name="Text Box 4">
            <a:extLst>
              <a:ext uri="{FF2B5EF4-FFF2-40B4-BE49-F238E27FC236}">
                <a16:creationId xmlns:a16="http://schemas.microsoft.com/office/drawing/2014/main" xmlns="" id="{5803BE06-0B9C-4FCC-9A41-C14E1A75B364}"/>
              </a:ext>
            </a:extLst>
          </p:cNvPr>
          <p:cNvSpPr txBox="1">
            <a:spLocks noChangeArrowheads="1"/>
          </p:cNvSpPr>
          <p:nvPr/>
        </p:nvSpPr>
        <p:spPr bwMode="auto">
          <a:xfrm>
            <a:off x="1189038" y="3500438"/>
            <a:ext cx="2806700"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Az anyagciklusokat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talajképződést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Az elsődleges termelést</a:t>
            </a:r>
          </a:p>
        </p:txBody>
      </p:sp>
      <p:sp>
        <p:nvSpPr>
          <p:cNvPr id="24581" name="Text Box 5">
            <a:extLst>
              <a:ext uri="{FF2B5EF4-FFF2-40B4-BE49-F238E27FC236}">
                <a16:creationId xmlns:a16="http://schemas.microsoft.com/office/drawing/2014/main" xmlns="" id="{0FB85696-A2F7-4803-93E9-4F4AD8CEFD51}"/>
              </a:ext>
            </a:extLst>
          </p:cNvPr>
          <p:cNvSpPr txBox="1">
            <a:spLocks noChangeArrowheads="1"/>
          </p:cNvSpPr>
          <p:nvPr/>
        </p:nvSpPr>
        <p:spPr bwMode="auto">
          <a:xfrm>
            <a:off x="4140200" y="1628775"/>
            <a:ext cx="48958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Adják</a:t>
            </a:r>
          </a:p>
        </p:txBody>
      </p:sp>
      <p:sp>
        <p:nvSpPr>
          <p:cNvPr id="24582" name="Text Box 6">
            <a:extLst>
              <a:ext uri="{FF2B5EF4-FFF2-40B4-BE49-F238E27FC236}">
                <a16:creationId xmlns:a16="http://schemas.microsoft.com/office/drawing/2014/main" xmlns="" id="{5647D565-03A3-4682-A705-614331158AED}"/>
              </a:ext>
            </a:extLst>
          </p:cNvPr>
          <p:cNvSpPr txBox="1">
            <a:spLocks noChangeArrowheads="1"/>
          </p:cNvSpPr>
          <p:nvPr/>
        </p:nvSpPr>
        <p:spPr bwMode="auto">
          <a:xfrm>
            <a:off x="5435600" y="1268413"/>
            <a:ext cx="1800225" cy="16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Élelem</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Édesvíz</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Fa, rost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tüzelő</a:t>
            </a:r>
          </a:p>
        </p:txBody>
      </p:sp>
      <p:sp>
        <p:nvSpPr>
          <p:cNvPr id="24583" name="Text Box 7">
            <a:extLst>
              <a:ext uri="{FF2B5EF4-FFF2-40B4-BE49-F238E27FC236}">
                <a16:creationId xmlns:a16="http://schemas.microsoft.com/office/drawing/2014/main" xmlns="" id="{67EF4303-C003-4109-B0B2-0E9C792AFF86}"/>
              </a:ext>
            </a:extLst>
          </p:cNvPr>
          <p:cNvSpPr txBox="1">
            <a:spLocks noChangeArrowheads="1"/>
          </p:cNvSpPr>
          <p:nvPr/>
        </p:nvSpPr>
        <p:spPr bwMode="auto">
          <a:xfrm>
            <a:off x="4067175" y="3557588"/>
            <a:ext cx="2736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Szabályozzák</a:t>
            </a:r>
          </a:p>
        </p:txBody>
      </p:sp>
      <p:sp>
        <p:nvSpPr>
          <p:cNvPr id="24584" name="Text Box 8">
            <a:extLst>
              <a:ext uri="{FF2B5EF4-FFF2-40B4-BE49-F238E27FC236}">
                <a16:creationId xmlns:a16="http://schemas.microsoft.com/office/drawing/2014/main" xmlns="" id="{AC084DC6-36C4-44A4-BBCE-EBFFCC997EB2}"/>
              </a:ext>
            </a:extLst>
          </p:cNvPr>
          <p:cNvSpPr txBox="1">
            <a:spLocks noChangeArrowheads="1"/>
          </p:cNvSpPr>
          <p:nvPr/>
        </p:nvSpPr>
        <p:spPr bwMode="auto">
          <a:xfrm>
            <a:off x="6443663" y="3244850"/>
            <a:ext cx="2700337"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Klíma</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Vízszint, árvíz</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Kártevők</a:t>
            </a:r>
          </a:p>
        </p:txBody>
      </p:sp>
      <p:sp>
        <p:nvSpPr>
          <p:cNvPr id="24585" name="Text Box 9">
            <a:extLst>
              <a:ext uri="{FF2B5EF4-FFF2-40B4-BE49-F238E27FC236}">
                <a16:creationId xmlns:a16="http://schemas.microsoft.com/office/drawing/2014/main" xmlns="" id="{8AE57DE2-4ECE-49BB-88F3-3E0802719D32}"/>
              </a:ext>
            </a:extLst>
          </p:cNvPr>
          <p:cNvSpPr txBox="1">
            <a:spLocks noChangeArrowheads="1"/>
          </p:cNvSpPr>
          <p:nvPr/>
        </p:nvSpPr>
        <p:spPr bwMode="auto">
          <a:xfrm>
            <a:off x="4067175" y="5070475"/>
            <a:ext cx="2305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Kultúra</a:t>
            </a:r>
          </a:p>
        </p:txBody>
      </p:sp>
      <p:sp>
        <p:nvSpPr>
          <p:cNvPr id="24586" name="Text Box 10">
            <a:extLst>
              <a:ext uri="{FF2B5EF4-FFF2-40B4-BE49-F238E27FC236}">
                <a16:creationId xmlns:a16="http://schemas.microsoft.com/office/drawing/2014/main" xmlns="" id="{E0ACB248-8533-4307-BA9C-90A2C86C35DF}"/>
              </a:ext>
            </a:extLst>
          </p:cNvPr>
          <p:cNvSpPr txBox="1">
            <a:spLocks noChangeArrowheads="1"/>
          </p:cNvSpPr>
          <p:nvPr/>
        </p:nvSpPr>
        <p:spPr bwMode="auto">
          <a:xfrm>
            <a:off x="5580063" y="4829175"/>
            <a:ext cx="295275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Élmény (lelki, esztétikai)</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Tudomány, nevelés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Üdülés, pihenés</a:t>
            </a:r>
          </a:p>
        </p:txBody>
      </p:sp>
      <p:sp>
        <p:nvSpPr>
          <p:cNvPr id="24587" name="Rectangle 11">
            <a:extLst>
              <a:ext uri="{FF2B5EF4-FFF2-40B4-BE49-F238E27FC236}">
                <a16:creationId xmlns:a16="http://schemas.microsoft.com/office/drawing/2014/main" xmlns="" id="{A811CFE8-6A0A-4A6E-964C-5B7C80261164}"/>
              </a:ext>
            </a:extLst>
          </p:cNvPr>
          <p:cNvSpPr>
            <a:spLocks noChangeArrowheads="1"/>
          </p:cNvSpPr>
          <p:nvPr/>
        </p:nvSpPr>
        <p:spPr bwMode="auto">
          <a:xfrm>
            <a:off x="539750" y="1196975"/>
            <a:ext cx="3240088" cy="50403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88" name="Rectangle 12">
            <a:extLst>
              <a:ext uri="{FF2B5EF4-FFF2-40B4-BE49-F238E27FC236}">
                <a16:creationId xmlns:a16="http://schemas.microsoft.com/office/drawing/2014/main" xmlns="" id="{8CF574FD-0E27-42F0-8925-4ACF78DD392C}"/>
              </a:ext>
            </a:extLst>
          </p:cNvPr>
          <p:cNvSpPr>
            <a:spLocks noChangeArrowheads="1"/>
          </p:cNvSpPr>
          <p:nvPr/>
        </p:nvSpPr>
        <p:spPr bwMode="auto">
          <a:xfrm>
            <a:off x="3995738" y="1196975"/>
            <a:ext cx="4105275" cy="172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89" name="Rectangle 13">
            <a:extLst>
              <a:ext uri="{FF2B5EF4-FFF2-40B4-BE49-F238E27FC236}">
                <a16:creationId xmlns:a16="http://schemas.microsoft.com/office/drawing/2014/main" xmlns="" id="{47004F38-311D-4605-9B01-9FAFF97F841D}"/>
              </a:ext>
            </a:extLst>
          </p:cNvPr>
          <p:cNvSpPr>
            <a:spLocks noChangeArrowheads="1"/>
          </p:cNvSpPr>
          <p:nvPr/>
        </p:nvSpPr>
        <p:spPr bwMode="auto">
          <a:xfrm>
            <a:off x="3995738" y="3068638"/>
            <a:ext cx="4105275" cy="158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90" name="Rectangle 14">
            <a:extLst>
              <a:ext uri="{FF2B5EF4-FFF2-40B4-BE49-F238E27FC236}">
                <a16:creationId xmlns:a16="http://schemas.microsoft.com/office/drawing/2014/main" xmlns="" id="{629D6B44-E0EE-482D-B781-A437F3CFEE4F}"/>
              </a:ext>
            </a:extLst>
          </p:cNvPr>
          <p:cNvSpPr>
            <a:spLocks noChangeArrowheads="1"/>
          </p:cNvSpPr>
          <p:nvPr/>
        </p:nvSpPr>
        <p:spPr bwMode="auto">
          <a:xfrm>
            <a:off x="3995738" y="4797425"/>
            <a:ext cx="4105275" cy="14398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91" name="AutoShape 15">
            <a:extLst>
              <a:ext uri="{FF2B5EF4-FFF2-40B4-BE49-F238E27FC236}">
                <a16:creationId xmlns:a16="http://schemas.microsoft.com/office/drawing/2014/main" xmlns="" id="{022AAC04-4B71-4671-A16E-6F6505E17645}"/>
              </a:ext>
            </a:extLst>
          </p:cNvPr>
          <p:cNvSpPr>
            <a:spLocks noChangeArrowheads="1"/>
          </p:cNvSpPr>
          <p:nvPr/>
        </p:nvSpPr>
        <p:spPr bwMode="auto">
          <a:xfrm>
            <a:off x="3348038" y="1844675"/>
            <a:ext cx="719137" cy="360363"/>
          </a:xfrm>
          <a:prstGeom prst="rightArrow">
            <a:avLst>
              <a:gd name="adj1" fmla="val 50000"/>
              <a:gd name="adj2" fmla="val 4989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92" name="AutoShape 16">
            <a:extLst>
              <a:ext uri="{FF2B5EF4-FFF2-40B4-BE49-F238E27FC236}">
                <a16:creationId xmlns:a16="http://schemas.microsoft.com/office/drawing/2014/main" xmlns="" id="{D11AC012-657E-432F-8D21-9018534A7CF8}"/>
              </a:ext>
            </a:extLst>
          </p:cNvPr>
          <p:cNvSpPr>
            <a:spLocks noChangeArrowheads="1"/>
          </p:cNvSpPr>
          <p:nvPr/>
        </p:nvSpPr>
        <p:spPr bwMode="auto">
          <a:xfrm>
            <a:off x="3419475" y="3573463"/>
            <a:ext cx="719138" cy="360362"/>
          </a:xfrm>
          <a:prstGeom prst="rightArrow">
            <a:avLst>
              <a:gd name="adj1" fmla="val 50000"/>
              <a:gd name="adj2" fmla="val 4989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93" name="AutoShape 17">
            <a:extLst>
              <a:ext uri="{FF2B5EF4-FFF2-40B4-BE49-F238E27FC236}">
                <a16:creationId xmlns:a16="http://schemas.microsoft.com/office/drawing/2014/main" xmlns="" id="{F0E6C936-9F8D-46F5-BC6F-DAE4CE4E8B42}"/>
              </a:ext>
            </a:extLst>
          </p:cNvPr>
          <p:cNvSpPr>
            <a:spLocks noChangeArrowheads="1"/>
          </p:cNvSpPr>
          <p:nvPr/>
        </p:nvSpPr>
        <p:spPr bwMode="auto">
          <a:xfrm>
            <a:off x="3348038" y="5013325"/>
            <a:ext cx="719137" cy="360363"/>
          </a:xfrm>
          <a:prstGeom prst="rightArrow">
            <a:avLst>
              <a:gd name="adj1" fmla="val 50000"/>
              <a:gd name="adj2" fmla="val 4989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hu-HU" altLang="hu-HU"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Szövegdoboz 1">
            <a:extLst>
              <a:ext uri="{FF2B5EF4-FFF2-40B4-BE49-F238E27FC236}">
                <a16:creationId xmlns:a16="http://schemas.microsoft.com/office/drawing/2014/main" xmlns="" id="{53EBCB45-3707-47C9-817B-63F2359F97C8}"/>
              </a:ext>
            </a:extLst>
          </p:cNvPr>
          <p:cNvSpPr txBox="1"/>
          <p:nvPr/>
        </p:nvSpPr>
        <p:spPr>
          <a:xfrm>
            <a:off x="195718" y="184428"/>
            <a:ext cx="923454" cy="461665"/>
          </a:xfrm>
          <a:prstGeom prst="rect">
            <a:avLst/>
          </a:prstGeom>
          <a:noFill/>
        </p:spPr>
        <p:txBody>
          <a:bodyPr wrap="square" rtlCol="0">
            <a:spAutoFit/>
          </a:bodyPr>
          <a:lstStyle/>
          <a:p>
            <a:r>
              <a:rPr lang="hu-HU" sz="2400" b="1" dirty="0">
                <a:solidFill>
                  <a:srgbClr val="7030A0"/>
                </a:solidFill>
              </a:rPr>
              <a:t>MEA</a:t>
            </a:r>
          </a:p>
        </p:txBody>
      </p:sp>
    </p:spTree>
    <p:extLst>
      <p:ext uri="{BB962C8B-B14F-4D97-AF65-F5344CB8AC3E}">
        <p14:creationId xmlns:p14="http://schemas.microsoft.com/office/powerpoint/2010/main" val="1330267374"/>
      </p:ext>
    </p:extLst>
  </p:cSld>
  <p:clrMapOvr>
    <a:masterClrMapping/>
  </p:clrMapOvr>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altLang="hu-HU" sz="2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altLang="hu-HU" sz="2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1557</TotalTime>
  <Words>1902</Words>
  <Application>Microsoft Office PowerPoint</Application>
  <PresentationFormat>Diavetítés a képernyőre (4:3 oldalarány)</PresentationFormat>
  <Paragraphs>294</Paragraphs>
  <Slides>54</Slides>
  <Notes>0</Notes>
  <HiddenSlides>0</HiddenSlides>
  <MMClips>0</MMClips>
  <ScaleCrop>false</ScaleCrop>
  <HeadingPairs>
    <vt:vector size="6" baseType="variant">
      <vt:variant>
        <vt:lpstr>Használt betűtípusok</vt:lpstr>
      </vt:variant>
      <vt:variant>
        <vt:i4>4</vt:i4>
      </vt:variant>
      <vt:variant>
        <vt:lpstr>Téma</vt:lpstr>
      </vt:variant>
      <vt:variant>
        <vt:i4>4</vt:i4>
      </vt:variant>
      <vt:variant>
        <vt:lpstr>Diacímek</vt:lpstr>
      </vt:variant>
      <vt:variant>
        <vt:i4>54</vt:i4>
      </vt:variant>
    </vt:vector>
  </HeadingPairs>
  <TitlesOfParts>
    <vt:vector size="62" baseType="lpstr">
      <vt:lpstr>Arial</vt:lpstr>
      <vt:lpstr>Calibri</vt:lpstr>
      <vt:lpstr>Calibri Light</vt:lpstr>
      <vt:lpstr>Times New Roman</vt:lpstr>
      <vt:lpstr>Office-téma</vt:lpstr>
      <vt:lpstr>Alapértelmezett terv</vt:lpstr>
      <vt:lpstr>1_Alapértelmezett terv</vt:lpstr>
      <vt:lpstr>2_Alapértelmezett terv</vt:lpstr>
      <vt:lpstr>Csökkenő biodiverzitás, növekvő gazdaság – meddig?</vt:lpstr>
      <vt:lpstr>PowerPoint bemutató</vt:lpstr>
      <vt:lpstr>PowerPoint bemutató</vt:lpstr>
      <vt:lpstr>PowerPoint bemutató</vt:lpstr>
      <vt:lpstr>PowerPoint bemutató</vt:lpstr>
      <vt:lpstr>PowerPoint bemutató</vt:lpstr>
      <vt:lpstr>Fajok közötti interakciók</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Szükségletek kielégítése vagy keltése?</vt:lpstr>
      <vt:lpstr>A földi rendszer véges kapacitása csökkenő hozadék,   először a legjobb és legkönnyebb</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Radical dematerialization and degrowth Giorgos Kallis Published 1 May 2017.DOI: 10.1098/rsta.2016.0383 </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Csökkenő biodiverzitás, növekvő gazdaság – meddig?</dc:title>
  <dc:creator>W10</dc:creator>
  <cp:lastModifiedBy>climbela</cp:lastModifiedBy>
  <cp:revision>154</cp:revision>
  <dcterms:created xsi:type="dcterms:W3CDTF">2017-08-30T16:47:13Z</dcterms:created>
  <dcterms:modified xsi:type="dcterms:W3CDTF">2017-09-18T09:54:48Z</dcterms:modified>
</cp:coreProperties>
</file>